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1"/>
  </p:notesMasterIdLst>
  <p:sldIdLst>
    <p:sldId id="256" r:id="rId2"/>
    <p:sldId id="265" r:id="rId3"/>
    <p:sldId id="257" r:id="rId4"/>
    <p:sldId id="266" r:id="rId5"/>
    <p:sldId id="258" r:id="rId6"/>
    <p:sldId id="260" r:id="rId7"/>
    <p:sldId id="259" r:id="rId8"/>
    <p:sldId id="261" r:id="rId9"/>
    <p:sldId id="268" r:id="rId10"/>
    <p:sldId id="262" r:id="rId11"/>
    <p:sldId id="269" r:id="rId12"/>
    <p:sldId id="275" r:id="rId13"/>
    <p:sldId id="270" r:id="rId14"/>
    <p:sldId id="278" r:id="rId15"/>
    <p:sldId id="277" r:id="rId16"/>
    <p:sldId id="271" r:id="rId17"/>
    <p:sldId id="264" r:id="rId18"/>
    <p:sldId id="267" r:id="rId19"/>
    <p:sldId id="280" r:id="rId2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2" roundtripDataSignature="AMtx7miXPhentIJD/LDOzlmbeYaKusIfO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566"/>
    <p:restoredTop sz="81293"/>
  </p:normalViewPr>
  <p:slideViewPr>
    <p:cSldViewPr snapToGrid="0">
      <p:cViewPr varScale="1">
        <p:scale>
          <a:sx n="84" d="100"/>
          <a:sy n="84" d="100"/>
        </p:scale>
        <p:origin x="240"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sz="1800" b="0" i="0" u="none" strike="noStrike" dirty="0">
                <a:solidFill>
                  <a:srgbClr val="000000"/>
                </a:solidFill>
                <a:effectLst/>
                <a:latin typeface="Arial" panose="020B0604020202020204" pitchFamily="34" charset="0"/>
              </a:rPr>
              <a:t>Figure XX: Cultural Societal tightness predicting kinship tightness. The left image uses the full societal tightness scale and the right image depicts </a:t>
            </a:r>
            <a:r>
              <a:rPr lang="en-US" sz="1800" b="0" i="0" u="none" strike="noStrike" dirty="0" err="1">
                <a:solidFill>
                  <a:srgbClr val="000000"/>
                </a:solidFill>
                <a:effectLst/>
                <a:latin typeface="Arial" panose="020B0604020202020204" pitchFamily="34" charset="0"/>
              </a:rPr>
              <a:t>culturalsocietal</a:t>
            </a:r>
            <a:r>
              <a:rPr lang="en-US" sz="1800" b="0" i="0" u="none" strike="noStrike" dirty="0">
                <a:solidFill>
                  <a:srgbClr val="000000"/>
                </a:solidFill>
                <a:effectLst/>
                <a:latin typeface="Arial" panose="020B0604020202020204" pitchFamily="34" charset="0"/>
              </a:rPr>
              <a:t> tightness bifurcated at 2.7 and lower.</a:t>
            </a:r>
          </a:p>
          <a:p>
            <a:endParaRPr lang="en-US" sz="1800" b="0" i="0" u="none" strike="noStrike" dirty="0">
              <a:solidFill>
                <a:srgbClr val="000000"/>
              </a:solidFill>
              <a:effectLst/>
              <a:latin typeface="Arial" panose="020B0604020202020204" pitchFamily="34" charset="0"/>
            </a:endParaRPr>
          </a:p>
          <a:p>
            <a:r>
              <a:rPr lang="en-US" sz="1800" b="0" i="0" u="none" strike="noStrike" dirty="0">
                <a:solidFill>
                  <a:srgbClr val="FF0000"/>
                </a:solidFill>
                <a:effectLst/>
                <a:latin typeface="Calibri" panose="020F0502020204030204" pitchFamily="34" charset="0"/>
              </a:rPr>
              <a:t>the relationship ON THE LEFT is significant with Rho = 0.34 </a:t>
            </a:r>
            <a:r>
              <a:rPr lang="en-US" sz="1800" b="0" i="1" u="none" strike="noStrike" dirty="0">
                <a:solidFill>
                  <a:srgbClr val="FF0000"/>
                </a:solidFill>
                <a:effectLst/>
                <a:latin typeface="Calibri" panose="020F0502020204030204" pitchFamily="34" charset="0"/>
              </a:rPr>
              <a:t>(</a:t>
            </a:r>
            <a:r>
              <a:rPr lang="en-US" sz="1800" b="0" i="1" u="none" strike="noStrike" dirty="0">
                <a:solidFill>
                  <a:srgbClr val="777777"/>
                </a:solidFill>
                <a:effectLst/>
                <a:latin typeface="Roboto" panose="020F0502020204030204" pitchFamily="34" charset="0"/>
              </a:rPr>
              <a:t>p&lt;=0.01; n=55; See left side of Figure), </a:t>
            </a:r>
            <a:r>
              <a:rPr lang="en-US" sz="1800" b="0" i="0" u="none" strike="noStrike" dirty="0">
                <a:solidFill>
                  <a:srgbClr val="FF0000"/>
                </a:solidFill>
                <a:effectLst/>
                <a:latin typeface="Calibri" panose="020F0502020204030204" pitchFamily="34" charset="0"/>
              </a:rPr>
              <a:t>but the relationship looks somewhat curvilinear with a plateau at about 2.7.  If we divide the TL variable at </a:t>
            </a:r>
            <a:r>
              <a:rPr lang="en-US" sz="1800" b="0" i="0" u="none" strike="noStrike" dirty="0">
                <a:solidFill>
                  <a:srgbClr val="000000"/>
                </a:solidFill>
                <a:effectLst/>
                <a:latin typeface="Arial" panose="020B0604020202020204" pitchFamily="34" charset="0"/>
              </a:rPr>
              <a:t>at less than or equal to 2.7 (loose) versus greater than 2.7 (tight)</a:t>
            </a:r>
            <a:r>
              <a:rPr lang="en-US" sz="1800" b="0" i="0" u="none" strike="noStrike" dirty="0">
                <a:solidFill>
                  <a:srgbClr val="FF0000"/>
                </a:solidFill>
                <a:effectLst/>
                <a:latin typeface="Calibri" panose="020F0502020204030204" pitchFamily="34" charset="0"/>
              </a:rPr>
              <a:t>, the relationship becomes stronger with Rho = 0.49 </a:t>
            </a:r>
            <a:r>
              <a:rPr lang="en-US" sz="1800" b="0" i="0" u="none" strike="noStrike" dirty="0">
                <a:solidFill>
                  <a:srgbClr val="000000"/>
                </a:solidFill>
                <a:effectLst/>
                <a:latin typeface="Calibri" panose="020F0502020204030204" pitchFamily="34" charset="0"/>
              </a:rPr>
              <a:t>(p&lt;=.0001).</a:t>
            </a:r>
            <a:endParaRPr lang="en-US" dirty="0"/>
          </a:p>
        </p:txBody>
      </p:sp>
    </p:spTree>
    <p:extLst>
      <p:ext uri="{BB962C8B-B14F-4D97-AF65-F5344CB8AC3E}">
        <p14:creationId xmlns:p14="http://schemas.microsoft.com/office/powerpoint/2010/main" val="36901368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434bd01da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en-US" sz="1100" b="0" i="0" u="none" strike="noStrike" dirty="0" err="1">
                <a:solidFill>
                  <a:srgbClr val="000000"/>
                </a:solidFill>
                <a:effectLst/>
                <a:latin typeface="Arial" panose="020B0604020202020204" pitchFamily="34" charset="0"/>
              </a:rPr>
              <a:t>Unilocal</a:t>
            </a:r>
            <a:r>
              <a:rPr lang="en-US" sz="1100" b="0" i="0" u="none" strike="noStrike" dirty="0">
                <a:solidFill>
                  <a:srgbClr val="000000"/>
                </a:solidFill>
                <a:effectLst/>
                <a:latin typeface="Arial" panose="020B0604020202020204" pitchFamily="34" charset="0"/>
              </a:rPr>
              <a:t> residence has long been considered an important predictor of unilineal descent because the core group of what would be unilineal members live contiguously if </a:t>
            </a:r>
            <a:r>
              <a:rPr lang="en-US" sz="1100" b="0" i="0" u="none" strike="noStrike" dirty="0" err="1">
                <a:solidFill>
                  <a:srgbClr val="000000"/>
                </a:solidFill>
                <a:effectLst/>
                <a:latin typeface="Arial" panose="020B0604020202020204" pitchFamily="34" charset="0"/>
              </a:rPr>
              <a:t>unilocal</a:t>
            </a:r>
            <a:r>
              <a:rPr lang="en-US" sz="1100" b="0" i="0" u="none" strike="noStrike" dirty="0">
                <a:solidFill>
                  <a:srgbClr val="000000"/>
                </a:solidFill>
                <a:effectLst/>
                <a:latin typeface="Arial" panose="020B0604020202020204" pitchFamily="34" charset="0"/>
              </a:rPr>
              <a:t> residence is present.  However, it is not sufficient since many </a:t>
            </a:r>
            <a:r>
              <a:rPr lang="en-US" sz="1100" b="0" i="0" u="none" strike="noStrike" dirty="0" err="1">
                <a:solidFill>
                  <a:srgbClr val="000000"/>
                </a:solidFill>
                <a:effectLst/>
                <a:latin typeface="Arial" panose="020B0604020202020204" pitchFamily="34" charset="0"/>
              </a:rPr>
              <a:t>unilocal</a:t>
            </a:r>
            <a:r>
              <a:rPr lang="en-US" sz="1100" b="0" i="0" u="none" strike="noStrike" dirty="0">
                <a:solidFill>
                  <a:srgbClr val="000000"/>
                </a:solidFill>
                <a:effectLst/>
                <a:latin typeface="Arial" panose="020B0604020202020204" pitchFamily="34" charset="0"/>
              </a:rPr>
              <a:t> societies lack unilineal descent. What additional predictors may be important?</a:t>
            </a:r>
          </a:p>
        </p:txBody>
      </p:sp>
      <p:sp>
        <p:nvSpPr>
          <p:cNvPr id="154" name="Google Shape;154;g1434bd01da8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597328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71450" lvl="0" indent="-171450" algn="l" rtl="0">
              <a:spcBef>
                <a:spcPts val="0"/>
              </a:spcBef>
              <a:spcAft>
                <a:spcPts val="0"/>
              </a:spcAft>
            </a:pPr>
            <a:endParaRPr lang="en-US" sz="800" b="0" i="0" u="none" strike="noStrike" dirty="0">
              <a:solidFill>
                <a:srgbClr val="000000"/>
              </a:solidFill>
              <a:effectLst/>
              <a:latin typeface="Arial" panose="020B0604020202020204" pitchFamily="34" charset="0"/>
            </a:endParaRPr>
          </a:p>
          <a:p>
            <a:pPr marL="171450" lvl="0" indent="-171450" algn="l" rtl="0">
              <a:spcBef>
                <a:spcPts val="0"/>
              </a:spcBef>
              <a:spcAft>
                <a:spcPts val="0"/>
              </a:spcAft>
            </a:pPr>
            <a:endParaRPr lang="en-US" sz="800" b="0" i="0" u="none" strike="noStrike" dirty="0">
              <a:solidFill>
                <a:srgbClr val="000000"/>
              </a:solidFill>
              <a:effectLst/>
              <a:latin typeface="Arial" panose="020B0604020202020204" pitchFamily="34" charset="0"/>
            </a:endParaRPr>
          </a:p>
          <a:p>
            <a:pPr marL="171450" lvl="0" indent="-171450" algn="l" rtl="0">
              <a:spcBef>
                <a:spcPts val="0"/>
              </a:spcBef>
              <a:spcAft>
                <a:spcPts val="0"/>
              </a:spcAft>
            </a:pPr>
            <a:r>
              <a:rPr lang="en-US" sz="800" b="0" i="0" u="none" strike="noStrike" dirty="0">
                <a:solidFill>
                  <a:srgbClr val="000000"/>
                </a:solidFill>
                <a:effectLst/>
                <a:latin typeface="Arial" panose="020B0604020202020204" pitchFamily="34" charset="0"/>
              </a:rPr>
              <a:t>Building on the work by Service (1962: 117) and </a:t>
            </a:r>
            <a:r>
              <a:rPr lang="en-US" sz="800" b="0" i="0" u="none" strike="noStrike" dirty="0" err="1">
                <a:solidFill>
                  <a:srgbClr val="000000"/>
                </a:solidFill>
                <a:effectLst/>
                <a:latin typeface="Arial" panose="020B0604020202020204" pitchFamily="34" charset="0"/>
              </a:rPr>
              <a:t>Sahlins</a:t>
            </a:r>
            <a:r>
              <a:rPr lang="en-US" sz="800" b="0" i="0" u="none" strike="noStrike" dirty="0">
                <a:solidFill>
                  <a:srgbClr val="000000"/>
                </a:solidFill>
                <a:effectLst/>
                <a:latin typeface="Arial" panose="020B0604020202020204" pitchFamily="34" charset="0"/>
              </a:rPr>
              <a:t> (1961), Ember, Ember and Pasternak (1974) proposed and presented evidence </a:t>
            </a:r>
            <a:r>
              <a:rPr lang="en-US" sz="800" b="0" i="0" u="none" strike="noStrike" dirty="0">
                <a:solidFill>
                  <a:srgbClr val="6AA84F"/>
                </a:solidFill>
                <a:effectLst/>
                <a:latin typeface="Arial" panose="020B0604020202020204" pitchFamily="34" charset="0"/>
              </a:rPr>
              <a:t>supporting</a:t>
            </a:r>
            <a:r>
              <a:rPr lang="en-US" sz="800" b="0" i="0" u="none" strike="noStrike" dirty="0">
                <a:solidFill>
                  <a:srgbClr val="000000"/>
                </a:solidFill>
                <a:effectLst/>
                <a:latin typeface="Arial" panose="020B0604020202020204" pitchFamily="34" charset="0"/>
              </a:rPr>
              <a:t> the theory that the presence of warfare is an important catalyst for the formation of unilineal descent in </a:t>
            </a:r>
            <a:r>
              <a:rPr lang="en-US" sz="800" b="0" i="0" u="none" strike="noStrike" dirty="0" err="1">
                <a:solidFill>
                  <a:srgbClr val="000000"/>
                </a:solidFill>
                <a:effectLst/>
                <a:latin typeface="Arial" panose="020B0604020202020204" pitchFamily="34" charset="0"/>
              </a:rPr>
              <a:t>unilocal</a:t>
            </a:r>
            <a:r>
              <a:rPr lang="en-US" sz="800" b="0" i="0" u="none" strike="noStrike" dirty="0">
                <a:solidFill>
                  <a:srgbClr val="000000"/>
                </a:solidFill>
                <a:effectLst/>
                <a:latin typeface="Arial" panose="020B0604020202020204" pitchFamily="34" charset="0"/>
              </a:rPr>
              <a:t>, particularly nonstate societies.  </a:t>
            </a:r>
            <a:r>
              <a:rPr lang="en-US" sz="1100" b="0" i="0" u="none" strike="noStrike" dirty="0">
                <a:solidFill>
                  <a:srgbClr val="6AA84F"/>
                </a:solidFill>
                <a:effectLst/>
                <a:latin typeface="Arial" panose="020B0604020202020204" pitchFamily="34" charset="0"/>
              </a:rPr>
              <a:t>Ember et al.</a:t>
            </a:r>
            <a:r>
              <a:rPr lang="en-US" sz="1100" b="0" i="0" u="none" strike="noStrike" dirty="0">
                <a:solidFill>
                  <a:srgbClr val="000000"/>
                </a:solidFill>
                <a:effectLst/>
                <a:latin typeface="Arial" panose="020B0604020202020204" pitchFamily="34" charset="0"/>
              </a:rPr>
              <a:t> point out that in contrast to bilateral kinship, </a:t>
            </a:r>
            <a:r>
              <a:rPr lang="en-US" sz="1100" b="0" i="0" u="none" strike="noStrike" dirty="0">
                <a:solidFill>
                  <a:srgbClr val="6AA84F"/>
                </a:solidFill>
                <a:effectLst/>
                <a:latin typeface="Arial" panose="020B0604020202020204" pitchFamily="34" charset="0"/>
              </a:rPr>
              <a:t>characterized by overlapping kindreds</a:t>
            </a:r>
            <a:r>
              <a:rPr lang="en-US" sz="1100" b="0" i="0" u="none" strike="noStrike" dirty="0">
                <a:solidFill>
                  <a:srgbClr val="000000"/>
                </a:solidFill>
                <a:effectLst/>
                <a:latin typeface="Arial" panose="020B0604020202020204" pitchFamily="34" charset="0"/>
              </a:rPr>
              <a:t>, unilineal </a:t>
            </a:r>
            <a:r>
              <a:rPr lang="en-US" sz="1100" b="0" i="0" u="none" strike="noStrike" dirty="0">
                <a:solidFill>
                  <a:srgbClr val="6AA84F"/>
                </a:solidFill>
                <a:effectLst/>
                <a:latin typeface="Arial" panose="020B0604020202020204" pitchFamily="34" charset="0"/>
              </a:rPr>
              <a:t>descent</a:t>
            </a:r>
            <a:r>
              <a:rPr lang="en-US" sz="1100" b="0" i="0" u="none" strike="noStrike" dirty="0">
                <a:solidFill>
                  <a:srgbClr val="000000"/>
                </a:solidFill>
                <a:effectLst/>
                <a:latin typeface="Arial" panose="020B0604020202020204" pitchFamily="34" charset="0"/>
              </a:rPr>
              <a:t> groups provide an unambiguous and discrete set of kin that </a:t>
            </a:r>
            <a:r>
              <a:rPr lang="en-US" sz="1100" b="0" i="0" u="none" strike="noStrike" dirty="0">
                <a:solidFill>
                  <a:srgbClr val="6AA84F"/>
                </a:solidFill>
                <a:effectLst/>
                <a:latin typeface="Arial" panose="020B0604020202020204" pitchFamily="34" charset="0"/>
              </a:rPr>
              <a:t>can be called</a:t>
            </a:r>
            <a:r>
              <a:rPr lang="en-US" sz="1100" b="0" i="0" u="none" strike="noStrike" dirty="0">
                <a:solidFill>
                  <a:srgbClr val="000000"/>
                </a:solidFill>
                <a:effectLst/>
                <a:latin typeface="Arial" panose="020B0604020202020204" pitchFamily="34" charset="0"/>
              </a:rPr>
              <a:t> upon for offense and defense.  </a:t>
            </a:r>
          </a:p>
          <a:p>
            <a:r>
              <a:rPr lang="en-US" sz="1100" b="0" i="0" u="none" strike="noStrike" dirty="0">
                <a:solidFill>
                  <a:srgbClr val="000000"/>
                </a:solidFill>
                <a:effectLst/>
                <a:latin typeface="Arial" panose="020B0604020202020204" pitchFamily="34" charset="0"/>
              </a:rPr>
              <a:t>Although Ember et al. were explaining the presence of any unilineal descent, the presumption would be that the combination of </a:t>
            </a:r>
            <a:r>
              <a:rPr lang="en-US" sz="1100" b="0" i="0" u="none" strike="noStrike" dirty="0" err="1">
                <a:solidFill>
                  <a:srgbClr val="000000"/>
                </a:solidFill>
                <a:effectLst/>
                <a:latin typeface="Arial" panose="020B0604020202020204" pitchFamily="34" charset="0"/>
              </a:rPr>
              <a:t>unilocal</a:t>
            </a:r>
            <a:r>
              <a:rPr lang="en-US" sz="1100" b="0" i="0" u="none" strike="noStrike" dirty="0">
                <a:solidFill>
                  <a:srgbClr val="000000"/>
                </a:solidFill>
                <a:effectLst/>
                <a:latin typeface="Arial" panose="020B0604020202020204" pitchFamily="34" charset="0"/>
              </a:rPr>
              <a:t> residence and some warfare would also predict kinship tightness.  The average kinship tightness score (the horizontal line) is highest when both conditions are present and lowest when neither is present.</a:t>
            </a:r>
            <a:endParaRPr lang="en-US" dirty="0"/>
          </a:p>
        </p:txBody>
      </p:sp>
    </p:spTree>
    <p:extLst>
      <p:ext uri="{BB962C8B-B14F-4D97-AF65-F5344CB8AC3E}">
        <p14:creationId xmlns:p14="http://schemas.microsoft.com/office/powerpoint/2010/main" val="9650320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Kin groups not only can provide assistance in offense and defense, they can also provide mutual assistance.  This suggests that resource stress may predict more kinship tightness. Indeed, two measures of resource stress--chronic seasonal shortages and moderately high or high threat of famine--predict more kinship tightness. </a:t>
            </a:r>
          </a:p>
          <a:p>
            <a:endParaRPr lang="en-US" sz="1800" b="0" i="0" u="none" strike="noStrike" dirty="0">
              <a:solidFill>
                <a:srgbClr val="4A86E8"/>
              </a:solidFill>
              <a:effectLst/>
              <a:latin typeface="Arial" panose="020B0604020202020204" pitchFamily="34" charset="0"/>
            </a:endParaRPr>
          </a:p>
          <a:p>
            <a:r>
              <a:rPr lang="en-US" sz="1800" b="0" i="0" u="none" strike="noStrike" dirty="0">
                <a:solidFill>
                  <a:srgbClr val="4A86E8"/>
                </a:solidFill>
                <a:effectLst/>
                <a:latin typeface="Arial" panose="020B0604020202020204" pitchFamily="34" charset="0"/>
              </a:rPr>
              <a:t>While previous research on sharing by Ember et al. 2018 found that beyond-household food sharing is higher with more resource stress, resource stress predicts less sharing with non-relatives.  The implication is kinship relationships provide a critical context during difficult times.</a:t>
            </a:r>
            <a:endParaRPr lang="en-US" dirty="0"/>
          </a:p>
        </p:txBody>
      </p:sp>
    </p:spTree>
    <p:extLst>
      <p:ext uri="{BB962C8B-B14F-4D97-AF65-F5344CB8AC3E}">
        <p14:creationId xmlns:p14="http://schemas.microsoft.com/office/powerpoint/2010/main" val="29956486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434bd01da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rtl="0">
              <a:spcBef>
                <a:spcPts val="0"/>
              </a:spcBef>
              <a:spcAft>
                <a:spcPts val="0"/>
              </a:spcAft>
            </a:pPr>
            <a:r>
              <a:rPr lang="en-US" sz="1800" b="0" i="0" u="none" strike="noStrike" dirty="0">
                <a:solidFill>
                  <a:srgbClr val="000000"/>
                </a:solidFill>
                <a:effectLst/>
                <a:latin typeface="Arial" panose="020B0604020202020204" pitchFamily="34" charset="0"/>
              </a:rPr>
              <a:t>Our results are consistent with Jackson et al. (2020) who found societal tightness significantly predicted more authoritarian leadership at the community level. Tighter kinship as we measure it here also predicts tighter kinship. </a:t>
            </a:r>
          </a:p>
          <a:p>
            <a:pPr rtl="0">
              <a:spcBef>
                <a:spcPts val="0"/>
              </a:spcBef>
              <a:spcAft>
                <a:spcPts val="0"/>
              </a:spcAft>
            </a:pPr>
            <a:r>
              <a:rPr lang="en-US" sz="1800" b="0" i="0" u="none" strike="noStrike" dirty="0">
                <a:solidFill>
                  <a:srgbClr val="000000"/>
                </a:solidFill>
                <a:effectLst/>
                <a:latin typeface="Arial" panose="020B0604020202020204" pitchFamily="34" charset="0"/>
              </a:rPr>
              <a:t>Our results are also consistent with </a:t>
            </a:r>
            <a:r>
              <a:rPr lang="en-US" sz="1800" b="0" i="0" u="none" strike="noStrike" dirty="0" err="1">
                <a:solidFill>
                  <a:srgbClr val="000000"/>
                </a:solidFill>
                <a:effectLst/>
                <a:latin typeface="Arial" panose="020B0604020202020204" pitchFamily="34" charset="0"/>
              </a:rPr>
              <a:t>Enke</a:t>
            </a:r>
            <a:r>
              <a:rPr lang="en-US" sz="1800" b="0" i="0" u="none" strike="noStrike" dirty="0">
                <a:solidFill>
                  <a:srgbClr val="000000"/>
                </a:solidFill>
                <a:effectLst/>
                <a:latin typeface="Arial" panose="020B0604020202020204" pitchFamily="34" charset="0"/>
              </a:rPr>
              <a:t> who found a positive relationship between kinship tightness and village-level institutions. We estimate the correlation to be rho = .31 (p&lt; .05; n = 61). </a:t>
            </a:r>
            <a:r>
              <a:rPr lang="en-US" sz="1800" b="0" i="0" u="none" strike="noStrike" dirty="0">
                <a:solidFill>
                  <a:srgbClr val="FF0000"/>
                </a:solidFill>
                <a:effectLst/>
                <a:latin typeface="Arial" panose="020B0604020202020204" pitchFamily="34" charset="0"/>
              </a:rPr>
              <a:t>[inset theory about village-level institutions]</a:t>
            </a:r>
            <a:r>
              <a:rPr lang="en-US" dirty="0"/>
              <a:t/>
            </a:r>
            <a:br>
              <a:rPr lang="en-US" dirty="0"/>
            </a:br>
            <a:r>
              <a:rPr lang="en-US" dirty="0"/>
              <a:t/>
            </a:r>
            <a:br>
              <a:rPr lang="en-US" dirty="0"/>
            </a:br>
            <a:endParaRPr lang="en-US" dirty="0"/>
          </a:p>
        </p:txBody>
      </p:sp>
      <p:sp>
        <p:nvSpPr>
          <p:cNvPr id="154" name="Google Shape;154;g1434bd01da8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6923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g1434d4a01f7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As many theorists have surmised, living with or near one set of kin by virtue of a rule of residence facilitates the formation of unilineal kinship and makes tighter kinship structures more likely. But it is likely that in mid-range societies without centralized polities that kinship solutions form the most likely responses to socio-ecological threat.  We have found here that independent of other control variables, more frequent war and higher frequency of famine predict greater kinship tightness.  We also suggest that it is kinship tightness that generalizes to general cultural tightness, not the other way around.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Unlike </a:t>
            </a:r>
            <a:r>
              <a:rPr lang="en-US" dirty="0" err="1"/>
              <a:t>Enke’s</a:t>
            </a:r>
            <a:r>
              <a:rPr lang="en-US" dirty="0"/>
              <a:t> findings, we did not find a negative relationship with moral high gods and tighter kinship, not significantly higher in-group favoritism.</a:t>
            </a:r>
            <a:endParaRPr dirty="0"/>
          </a:p>
        </p:txBody>
      </p:sp>
      <p:sp>
        <p:nvSpPr>
          <p:cNvPr id="187" name="Google Shape;187;g1434d4a01f7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434bd01da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4" name="Google Shape;154;g1434bd01da8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28748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333333"/>
                </a:solidFill>
                <a:effectLst/>
                <a:latin typeface="Arial" panose="020B0604020202020204" pitchFamily="34" charset="0"/>
                <a:ea typeface="Arial" panose="020B0604020202020204" pitchFamily="34" charset="0"/>
              </a:rPr>
              <a:t>As Benjamin </a:t>
            </a:r>
            <a:r>
              <a:rPr lang="en-US" sz="1800" dirty="0" err="1">
                <a:solidFill>
                  <a:srgbClr val="333333"/>
                </a:solidFill>
                <a:effectLst/>
                <a:latin typeface="Arial" panose="020B0604020202020204" pitchFamily="34" charset="0"/>
                <a:ea typeface="Arial" panose="020B0604020202020204" pitchFamily="34" charset="0"/>
              </a:rPr>
              <a:t>Enke</a:t>
            </a:r>
            <a:r>
              <a:rPr lang="en-US" sz="1800" dirty="0">
                <a:solidFill>
                  <a:srgbClr val="333333"/>
                </a:solidFill>
                <a:effectLst/>
                <a:latin typeface="Arial" panose="020B0604020202020204" pitchFamily="34" charset="0"/>
                <a:ea typeface="Arial" panose="020B0604020202020204" pitchFamily="34" charset="0"/>
              </a:rPr>
              <a:t> (2019) defines it, kinship tightness reflects “the extent to which people in preindustrial societies were embedded in large, interconnected extended family networks” (957). </a:t>
            </a:r>
            <a:endParaRPr dirty="0"/>
          </a:p>
        </p:txBody>
      </p:sp>
      <p:sp>
        <p:nvSpPr>
          <p:cNvPr id="91" name="Google Shape;9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Our starting sample was the 98 societies previously coded for our grant project (see Acknowledgements),  Sixty-one of those societies were identified as having either unilineal descent or bilateral descent. </a:t>
            </a:r>
          </a:p>
        </p:txBody>
      </p:sp>
    </p:spTree>
    <p:extLst>
      <p:ext uri="{BB962C8B-B14F-4D97-AF65-F5344CB8AC3E}">
        <p14:creationId xmlns:p14="http://schemas.microsoft.com/office/powerpoint/2010/main" val="35442020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g1434d4a01f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2" name="Google Shape;132;g1434d4a01f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1" name="Google Shape;12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14357680579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en-US" dirty="0"/>
              <a:t>We used a principal components analysis that considered 12 different measures of unilineal kinship tightness.  After dropping variables that loaded less than .40 on the first principal component, we redid the principal component analysis with the variables shown above.  The revised PC1 score was considered a latent factor that we could use to measure kinship tightness. It explained 75% of the variance; It is also significantly correlated with the number of levels and the number of functions.</a:t>
            </a:r>
          </a:p>
          <a:p>
            <a:pPr marL="0" lvl="0" indent="0" algn="l" rtl="0">
              <a:spcBef>
                <a:spcPts val="0"/>
              </a:spcBef>
              <a:spcAft>
                <a:spcPts val="0"/>
              </a:spcAft>
              <a:buNone/>
            </a:pPr>
            <a:endParaRPr dirty="0"/>
          </a:p>
        </p:txBody>
      </p:sp>
      <p:sp>
        <p:nvSpPr>
          <p:cNvPr id="142" name="Google Shape;142;g14357680579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14357680579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have three different tightness scores for bilateral kinship depending on the degree of </a:t>
            </a:r>
            <a:r>
              <a:rPr lang="en-US" dirty="0" err="1"/>
              <a:t>unilocality</a:t>
            </a:r>
            <a:r>
              <a:rPr lang="en-US" dirty="0"/>
              <a:t>.  </a:t>
            </a:r>
            <a:r>
              <a:rPr lang="en-US" dirty="0" err="1"/>
              <a:t>Unilocal</a:t>
            </a:r>
            <a:r>
              <a:rPr lang="en-US" dirty="0"/>
              <a:t> residence should have more tightness than </a:t>
            </a:r>
            <a:r>
              <a:rPr lang="en-US" dirty="0" err="1"/>
              <a:t>unilocal</a:t>
            </a:r>
            <a:r>
              <a:rPr lang="en-US" dirty="0"/>
              <a:t> residence with an alternative and neolocal or </a:t>
            </a:r>
            <a:r>
              <a:rPr lang="en-US" dirty="0" err="1"/>
              <a:t>bilocal</a:t>
            </a:r>
            <a:r>
              <a:rPr lang="en-US" dirty="0"/>
              <a:t> residence should have the least.  This is reflected in rows 1-3. </a:t>
            </a:r>
          </a:p>
        </p:txBody>
      </p:sp>
      <p:sp>
        <p:nvSpPr>
          <p:cNvPr id="142" name="Google Shape;142;g14357680579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97468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434bd01da8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71450" lvl="0" indent="-171450" algn="l" rtl="0">
              <a:spcBef>
                <a:spcPts val="0"/>
              </a:spcBef>
              <a:spcAft>
                <a:spcPts val="0"/>
              </a:spcAft>
            </a:pPr>
            <a:r>
              <a:rPr lang="en-US" dirty="0"/>
              <a:t>For societal complexity we used the summary measure of 10 different aspects of complexity from Murdock and Provost (1973). Indeed, as expected and as we see in the next slide, kinship tightness is generally greatest in societies with mid-range societal complexity.</a:t>
            </a:r>
          </a:p>
          <a:p>
            <a:pPr marL="171450" lvl="0" indent="-171450" algn="l" rtl="0">
              <a:spcBef>
                <a:spcPts val="0"/>
              </a:spcBef>
              <a:spcAft>
                <a:spcPts val="0"/>
              </a:spcAft>
            </a:pPr>
            <a:r>
              <a:rPr lang="en-US" dirty="0"/>
              <a:t>Overall cultural tightness as measured by the presence of </a:t>
            </a:r>
            <a:r>
              <a:rPr lang="en-US" sz="1800" b="0" i="0" u="none" strike="noStrike" dirty="0">
                <a:solidFill>
                  <a:srgbClr val="000000"/>
                </a:solidFill>
                <a:effectLst/>
                <a:latin typeface="Arial" panose="020B0604020202020204" pitchFamily="34" charset="0"/>
              </a:rPr>
              <a:t>strong norms and a low tolerance of deviant behavior (Jackson, Gelfand, and Ember 2020) also predicts kinship tightness, but as we discuss shortly, we believe that kinship tightness is more likely to produce overall tightness than the other way around.</a:t>
            </a:r>
            <a:endParaRPr dirty="0"/>
          </a:p>
        </p:txBody>
      </p:sp>
      <p:sp>
        <p:nvSpPr>
          <p:cNvPr id="154" name="Google Shape;154;g1434bd01da8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1"/>
        <p:cNvGrpSpPr/>
        <p:nvPr/>
      </p:nvGrpSpPr>
      <p:grpSpPr>
        <a:xfrm>
          <a:off x="0" y="0"/>
          <a:ext cx="0" cy="0"/>
          <a:chOff x="0" y="0"/>
          <a:chExt cx="0" cy="0"/>
        </a:xfrm>
      </p:grpSpPr>
      <p:sp>
        <p:nvSpPr>
          <p:cNvPr id="12" name="Google Shape;12;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dirty="0"/>
          </a:p>
        </p:txBody>
      </p:sp>
      <p:sp>
        <p:nvSpPr>
          <p:cNvPr id="13" name="Google Shape;13;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 name="Google Shape;14;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7"/>
        <p:cNvGrpSpPr/>
        <p:nvPr/>
      </p:nvGrpSpPr>
      <p:grpSpPr>
        <a:xfrm>
          <a:off x="0" y="0"/>
          <a:ext cx="0" cy="0"/>
          <a:chOff x="0" y="0"/>
          <a:chExt cx="0" cy="0"/>
        </a:xfrm>
      </p:grpSpPr>
      <p:sp>
        <p:nvSpPr>
          <p:cNvPr id="18" name="Google Shape;18;p7"/>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7"/>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userDrawn="1">
  <p:cSld name="BLANK">
    <p:spTree>
      <p:nvGrpSpPr>
        <p:cNvPr id="1" name="Shape 50"/>
        <p:cNvGrpSpPr/>
        <p:nvPr/>
      </p:nvGrpSpPr>
      <p:grpSpPr>
        <a:xfrm>
          <a:off x="0" y="0"/>
          <a:ext cx="0" cy="0"/>
          <a:chOff x="0" y="0"/>
          <a:chExt cx="0" cy="0"/>
        </a:xfrm>
      </p:grpSpPr>
      <p:sp>
        <p:nvSpPr>
          <p:cNvPr id="51" name="Google Shape;51;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dirty="0"/>
          </a:p>
        </p:txBody>
      </p:sp>
      <p:sp>
        <p:nvSpPr>
          <p:cNvPr id="52" name="Google Shape;52;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4"/>
          <p:cNvSpPr>
            <a:spLocks noGrp="1"/>
          </p:cNvSpPr>
          <p:nvPr>
            <p:ph type="pic" idx="2"/>
          </p:nvPr>
        </p:nvSpPr>
        <p:spPr>
          <a:xfrm>
            <a:off x="5183188" y="987425"/>
            <a:ext cx="6172200" cy="4873625"/>
          </a:xfrm>
          <a:prstGeom prst="rect">
            <a:avLst/>
          </a:prstGeom>
          <a:noFill/>
          <a:ln>
            <a:noFill/>
          </a:ln>
        </p:spPr>
      </p:sp>
      <p:sp>
        <p:nvSpPr>
          <p:cNvPr id="64" name="Google Shape;64;p1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ww.sciencedirect.com/science/article/pii/S1090513817302489?casa_token=QCJSNwakzKAAAAAA:GBdz-NxRzbtE3tLJ4hLQ2O4QAy5nswp-QHig4be8yc0k5ckT_HAR0t9uhzmIfpCp0VvwElfPvw#gts0005"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hyperlink" Target="https://minerva.defense.gov/Research/Funded-Projects/Article/2954619/response-to-shocks-and-hazards-associated-with-climate/"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p:nvPr/>
        </p:nvSpPr>
        <p:spPr>
          <a:xfrm>
            <a:off x="3048"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5" name="Google Shape;85;p1"/>
          <p:cNvSpPr/>
          <p:nvPr/>
        </p:nvSpPr>
        <p:spPr>
          <a:xfrm>
            <a:off x="1" y="0"/>
            <a:ext cx="4167271"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86" name="Google Shape;86;p1"/>
          <p:cNvSpPr txBox="1">
            <a:spLocks noGrp="1"/>
          </p:cNvSpPr>
          <p:nvPr>
            <p:ph type="title"/>
          </p:nvPr>
        </p:nvSpPr>
        <p:spPr>
          <a:xfrm>
            <a:off x="686834" y="1153572"/>
            <a:ext cx="3200400" cy="4461163"/>
          </a:xfrm>
          <a:prstGeom prst="rect">
            <a:avLst/>
          </a:prstGeom>
          <a:noFill/>
          <a:ln>
            <a:noFill/>
          </a:ln>
        </p:spPr>
        <p:txBody>
          <a:bodyPr spcFirstLastPara="1" wrap="square" lIns="91425" tIns="45700" rIns="91425" bIns="45700" anchor="ctr" anchorCtr="0">
            <a:normAutofit/>
          </a:bodyPr>
          <a:lstStyle/>
          <a:p>
            <a:pPr marL="0" marR="0">
              <a:spcBef>
                <a:spcPts val="0"/>
              </a:spcBef>
              <a:spcAft>
                <a:spcPts val="0"/>
              </a:spcAft>
            </a:pPr>
            <a:r>
              <a:rPr lang="en-US" sz="36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THE EVOLUTIONARY IMPLICATIONS OF KINSHIP TIGHTNESS</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7" name="Google Shape;87;p1"/>
          <p:cNvSpPr/>
          <p:nvPr/>
        </p:nvSpPr>
        <p:spPr>
          <a:xfrm rot="10800000" flipH="1">
            <a:off x="7550402" y="2455479"/>
            <a:ext cx="4083433" cy="4083433"/>
          </a:xfrm>
          <a:prstGeom prst="arc">
            <a:avLst>
              <a:gd name="adj1" fmla="val 16200000"/>
              <a:gd name="adj2" fmla="val 0"/>
            </a:avLst>
          </a:prstGeom>
          <a:noFill/>
          <a:ln w="127000" cap="rnd"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88" name="Google Shape;88;p1"/>
          <p:cNvSpPr txBox="1">
            <a:spLocks noGrp="1"/>
          </p:cNvSpPr>
          <p:nvPr>
            <p:ph type="body" idx="1"/>
          </p:nvPr>
        </p:nvSpPr>
        <p:spPr>
          <a:xfrm>
            <a:off x="4447308" y="591344"/>
            <a:ext cx="6906491" cy="5585619"/>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800"/>
              <a:buNone/>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Carol R. Ember</a:t>
            </a:r>
          </a:p>
          <a:p>
            <a:pPr marL="0" lvl="0" indent="0" algn="l" rtl="0">
              <a:lnSpc>
                <a:spcPct val="90000"/>
              </a:lnSpc>
              <a:spcBef>
                <a:spcPts val="0"/>
              </a:spcBef>
              <a:spcAft>
                <a:spcPts val="0"/>
              </a:spcAft>
              <a:buClr>
                <a:schemeClr val="dk1"/>
              </a:buClr>
              <a:buSzPts val="2800"/>
              <a:buNone/>
            </a:pPr>
            <a:r>
              <a:rPr lang="en-US" sz="2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Anj</a:t>
            </a: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a:t>
            </a:r>
            <a:r>
              <a:rPr lang="en-US" sz="28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Droe</a:t>
            </a:r>
            <a:endPar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lvl="0" indent="0" algn="l" rtl="0">
              <a:lnSpc>
                <a:spcPct val="90000"/>
              </a:lnSpc>
              <a:spcBef>
                <a:spcPts val="0"/>
              </a:spcBef>
              <a:spcAft>
                <a:spcPts val="0"/>
              </a:spcAft>
              <a:buClr>
                <a:schemeClr val="dk1"/>
              </a:buClr>
              <a:buSzPts val="2800"/>
              <a:buNone/>
            </a:pPr>
            <a:r>
              <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Danielle Russell with</a:t>
            </a:r>
          </a:p>
          <a:p>
            <a:pPr marL="0" lvl="0" indent="0" algn="l" rtl="0">
              <a:lnSpc>
                <a:spcPct val="90000"/>
              </a:lnSpc>
              <a:spcBef>
                <a:spcPts val="0"/>
              </a:spcBef>
              <a:spcAft>
                <a:spcPts val="0"/>
              </a:spcAft>
              <a:buClr>
                <a:schemeClr val="dk1"/>
              </a:buClr>
              <a:buSzPts val="2800"/>
              <a:buNone/>
            </a:pPr>
            <a:r>
              <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rPr>
              <a:t>Benjamin Gonzalez and Daniel McCloskey</a:t>
            </a:r>
          </a:p>
          <a:p>
            <a:pPr marL="0" lvl="0" indent="0" algn="l" rtl="0">
              <a:lnSpc>
                <a:spcPct val="90000"/>
              </a:lnSpc>
              <a:spcBef>
                <a:spcPts val="0"/>
              </a:spcBef>
              <a:spcAft>
                <a:spcPts val="0"/>
              </a:spcAft>
              <a:buClr>
                <a:schemeClr val="dk1"/>
              </a:buClr>
              <a:buSzPts val="2800"/>
              <a:buNone/>
            </a:pPr>
            <a:endParaRPr lang="en-US"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lvl="0" indent="0" algn="l" rtl="0">
              <a:lnSpc>
                <a:spcPct val="90000"/>
              </a:lnSpc>
              <a:spcBef>
                <a:spcPts val="0"/>
              </a:spcBef>
              <a:spcAft>
                <a:spcPts val="0"/>
              </a:spcAft>
              <a:buClr>
                <a:schemeClr val="dk1"/>
              </a:buClr>
              <a:buSzPts val="2800"/>
              <a:buNone/>
            </a:pPr>
            <a:endParaRPr lang="en-US" sz="2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lvl="0" indent="0" algn="l" rtl="0">
              <a:lnSpc>
                <a:spcPct val="90000"/>
              </a:lnSpc>
              <a:spcBef>
                <a:spcPts val="0"/>
              </a:spcBef>
              <a:spcAft>
                <a:spcPts val="0"/>
              </a:spcAft>
              <a:buClr>
                <a:schemeClr val="dk1"/>
              </a:buClr>
              <a:buSzPts val="2800"/>
              <a:buNone/>
            </a:pPr>
            <a:endParaRPr lang="en-US" sz="18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lvl="0" indent="0" algn="l" rtl="0">
              <a:lnSpc>
                <a:spcPct val="90000"/>
              </a:lnSpc>
              <a:spcBef>
                <a:spcPts val="0"/>
              </a:spcBef>
              <a:spcAft>
                <a:spcPts val="0"/>
              </a:spcAft>
              <a:buClr>
                <a:schemeClr val="dk1"/>
              </a:buClr>
              <a:buSzPts val="2800"/>
              <a:buNone/>
            </a:pPr>
            <a:endParaRPr lang="en-US" sz="1800" dirty="0">
              <a:solidFill>
                <a:srgbClr val="000000"/>
              </a:solidFill>
              <a:latin typeface="Calibri" panose="020F0502020204030204" pitchFamily="34" charset="0"/>
              <a:ea typeface="Times New Roman" panose="02020603050405020304" pitchFamily="18" charset="0"/>
              <a:cs typeface="Calibri" panose="020F0502020204030204" pitchFamily="34" charset="0"/>
            </a:endParaRPr>
          </a:p>
          <a:p>
            <a:pPr marL="0" lvl="0" indent="0" algn="l" rtl="0">
              <a:lnSpc>
                <a:spcPct val="90000"/>
              </a:lnSpc>
              <a:spcBef>
                <a:spcPts val="0"/>
              </a:spcBef>
              <a:spcAft>
                <a:spcPts val="0"/>
              </a:spcAft>
              <a:buClr>
                <a:schemeClr val="dk1"/>
              </a:buClr>
              <a:buSzPts val="2800"/>
              <a:buNone/>
            </a:pPr>
            <a:r>
              <a:rPr lang="en-US" sz="1800" dirty="0">
                <a:solidFill>
                  <a:srgbClr val="000000"/>
                </a:solidFill>
                <a:latin typeface="Calibri" panose="020F0502020204030204" pitchFamily="34" charset="0"/>
                <a:ea typeface="Times New Roman" panose="02020603050405020304" pitchFamily="18" charset="0"/>
                <a:cs typeface="Calibri" panose="020F0502020204030204" pitchFamily="34" charset="0"/>
              </a:rPr>
              <a:t>Presented at the annual meeting of the American Anthropological Association, Seattle, </a:t>
            </a:r>
            <a:r>
              <a:rPr lang="en-US" sz="1800" dirty="0" smtClean="0">
                <a:solidFill>
                  <a:srgbClr val="000000"/>
                </a:solidFill>
                <a:latin typeface="Calibri" panose="020F0502020204030204" pitchFamily="34" charset="0"/>
                <a:ea typeface="Times New Roman" panose="02020603050405020304" pitchFamily="18" charset="0"/>
                <a:cs typeface="Calibri" panose="020F0502020204030204" pitchFamily="34" charset="0"/>
              </a:rPr>
              <a:t>WA</a:t>
            </a:r>
            <a:r>
              <a:rPr lang="en-US" sz="1800" dirty="0" smtClean="0">
                <a:solidFill>
                  <a:srgbClr val="000000"/>
                </a:solidFill>
                <a:latin typeface="Calibri" panose="020F0502020204030204" pitchFamily="34" charset="0"/>
                <a:ea typeface="Times New Roman" panose="02020603050405020304" pitchFamily="18" charset="0"/>
                <a:cs typeface="Calibri" panose="020F0502020204030204" pitchFamily="34" charset="0"/>
              </a:rPr>
              <a:t>, </a:t>
            </a:r>
            <a:r>
              <a:rPr lang="en-US" sz="1800" dirty="0">
                <a:solidFill>
                  <a:srgbClr val="000000"/>
                </a:solidFill>
                <a:latin typeface="Calibri" panose="020F0502020204030204" pitchFamily="34" charset="0"/>
                <a:ea typeface="Times New Roman" panose="02020603050405020304" pitchFamily="18" charset="0"/>
                <a:cs typeface="Calibri" panose="020F0502020204030204" pitchFamily="34" charset="0"/>
              </a:rPr>
              <a:t>November 9-13, 2022</a:t>
            </a:r>
            <a:endParaRPr lang="en-US"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endParaRPr>
          </a:p>
          <a:p>
            <a:pPr marL="0" lvl="0" indent="0" algn="l" rtl="0">
              <a:lnSpc>
                <a:spcPct val="90000"/>
              </a:lnSpc>
              <a:spcBef>
                <a:spcPts val="0"/>
              </a:spcBef>
              <a:spcAft>
                <a:spcPts val="0"/>
              </a:spcAft>
              <a:buClr>
                <a:schemeClr val="dk1"/>
              </a:buClr>
              <a:buSzPts val="2800"/>
              <a:buNone/>
            </a:pPr>
            <a:endParaRPr dirty="0"/>
          </a:p>
        </p:txBody>
      </p:sp>
      <p:cxnSp>
        <p:nvCxnSpPr>
          <p:cNvPr id="3" name="Straight Connector 2">
            <a:extLst>
              <a:ext uri="{FF2B5EF4-FFF2-40B4-BE49-F238E27FC236}">
                <a16:creationId xmlns:a16="http://schemas.microsoft.com/office/drawing/2014/main" id="{33E49C45-653F-DBE5-5245-9F9B0F487C71}"/>
              </a:ext>
            </a:extLst>
          </p:cNvPr>
          <p:cNvCxnSpPr/>
          <p:nvPr/>
        </p:nvCxnSpPr>
        <p:spPr>
          <a:xfrm>
            <a:off x="4534930" y="3707027"/>
            <a:ext cx="6845643" cy="0"/>
          </a:xfrm>
          <a:prstGeom prst="line">
            <a:avLst/>
          </a:prstGeom>
          <a:ln w="47625">
            <a:solidFill>
              <a:srgbClr val="FFC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1434bd01da8_0_5"/>
          <p:cNvSpPr/>
          <p:nvPr/>
        </p:nvSpPr>
        <p:spPr>
          <a:xfrm>
            <a:off x="2853559" y="1571777"/>
            <a:ext cx="9159765" cy="495514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157" name="Google Shape;157;g1434bd01da8_0_5"/>
          <p:cNvSpPr/>
          <p:nvPr/>
        </p:nvSpPr>
        <p:spPr>
          <a:xfrm>
            <a:off x="1" y="0"/>
            <a:ext cx="4167271"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8" name="Google Shape;158;g1434bd01da8_0_5"/>
          <p:cNvSpPr txBox="1">
            <a:spLocks noGrp="1"/>
          </p:cNvSpPr>
          <p:nvPr>
            <p:ph type="title"/>
          </p:nvPr>
        </p:nvSpPr>
        <p:spPr>
          <a:xfrm>
            <a:off x="686834" y="1153572"/>
            <a:ext cx="3200400" cy="4461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400"/>
              <a:buFont typeface="Calibri"/>
              <a:buNone/>
            </a:pPr>
            <a:r>
              <a:rPr lang="en-US" dirty="0">
                <a:solidFill>
                  <a:srgbClr val="FFFFFF"/>
                </a:solidFill>
              </a:rPr>
              <a:t>Results </a:t>
            </a:r>
            <a:endParaRPr dirty="0"/>
          </a:p>
        </p:txBody>
      </p:sp>
      <p:sp>
        <p:nvSpPr>
          <p:cNvPr id="4" name="TextBox 3">
            <a:extLst>
              <a:ext uri="{FF2B5EF4-FFF2-40B4-BE49-F238E27FC236}">
                <a16:creationId xmlns:a16="http://schemas.microsoft.com/office/drawing/2014/main" id="{35837FEA-6097-75BC-C881-6633251B369C}"/>
              </a:ext>
            </a:extLst>
          </p:cNvPr>
          <p:cNvSpPr txBox="1"/>
          <p:nvPr/>
        </p:nvSpPr>
        <p:spPr>
          <a:xfrm>
            <a:off x="5130550" y="2090172"/>
            <a:ext cx="5341257" cy="2277547"/>
          </a:xfrm>
          <a:prstGeom prst="rect">
            <a:avLst/>
          </a:prstGeom>
          <a:noFill/>
        </p:spPr>
        <p:txBody>
          <a:bodyPr wrap="square" rtlCol="0">
            <a:spAutoFit/>
          </a:bodyPr>
          <a:lstStyle/>
          <a:p>
            <a:r>
              <a:rPr lang="en-US" sz="3200" b="1" dirty="0">
                <a:solidFill>
                  <a:srgbClr val="C00000"/>
                </a:solidFill>
              </a:rPr>
              <a:t>Correlates: </a:t>
            </a:r>
          </a:p>
          <a:p>
            <a:pPr marL="457200" indent="-457200">
              <a:buFont typeface="Arial" panose="020B0604020202020204" pitchFamily="34" charset="0"/>
              <a:buChar char="•"/>
            </a:pPr>
            <a:r>
              <a:rPr lang="en-US" sz="3200" dirty="0"/>
              <a:t>Mid-range societal complexity</a:t>
            </a:r>
          </a:p>
          <a:p>
            <a:pPr marL="457200" indent="-457200">
              <a:buFont typeface="Arial" panose="020B0604020202020204" pitchFamily="34" charset="0"/>
              <a:buChar char="•"/>
            </a:pPr>
            <a:r>
              <a:rPr lang="en-US" sz="3200" dirty="0"/>
              <a:t>Overall cultural tightness</a:t>
            </a:r>
          </a:p>
          <a:p>
            <a:endParaRPr lang="en-US" dirty="0"/>
          </a:p>
        </p:txBody>
      </p:sp>
      <p:sp>
        <p:nvSpPr>
          <p:cNvPr id="2" name="TextBox 1">
            <a:extLst>
              <a:ext uri="{FF2B5EF4-FFF2-40B4-BE49-F238E27FC236}">
                <a16:creationId xmlns:a16="http://schemas.microsoft.com/office/drawing/2014/main" id="{27BFF3E1-C2FB-FE6C-3AB5-CA6FF4613B3E}"/>
              </a:ext>
            </a:extLst>
          </p:cNvPr>
          <p:cNvSpPr txBox="1"/>
          <p:nvPr/>
        </p:nvSpPr>
        <p:spPr>
          <a:xfrm>
            <a:off x="4556234" y="709448"/>
            <a:ext cx="6258911" cy="461665"/>
          </a:xfrm>
          <a:prstGeom prst="rect">
            <a:avLst/>
          </a:prstGeom>
          <a:solidFill>
            <a:schemeClr val="accent4"/>
          </a:solidFill>
        </p:spPr>
        <p:txBody>
          <a:bodyPr wrap="square" rtlCol="0">
            <a:spAutoFit/>
          </a:bodyPr>
          <a:lstStyle/>
          <a:p>
            <a:r>
              <a:rPr lang="en-US" sz="2400" b="1" dirty="0">
                <a:solidFill>
                  <a:schemeClr val="bg1"/>
                </a:solidFill>
              </a:rPr>
              <a:t>Predictors of Overall Kinship Tightness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2" name="Rectangle 1041">
            <a:extLst>
              <a:ext uri="{FF2B5EF4-FFF2-40B4-BE49-F238E27FC236}">
                <a16:creationId xmlns:a16="http://schemas.microsoft.com/office/drawing/2014/main" id="{DA2E7C1E-2B5A-4BBA-AE51-1CD8C19309D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4"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chemeClr val="accent2"/>
            </a:solidFill>
            <a:round/>
            <a:extLst>
              <a:ext uri="{C807C97D-BFC1-408E-A445-0C87EB9F89A2}">
                <ask:lineSketchStyleProps xmlns:ask="http://schemas.microsoft.com/office/drawing/2018/sketchyshapes" xmln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a:extLst>
              <a:ext uri="{FF2B5EF4-FFF2-40B4-BE49-F238E27FC236}">
                <a16:creationId xmlns:a16="http://schemas.microsoft.com/office/drawing/2014/main" id="{EF485E7F-DFFD-DBB2-3ACF-D56A17E6D5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233" r="4" b="252"/>
          <a:stretch/>
        </p:blipFill>
        <p:spPr bwMode="auto">
          <a:xfrm>
            <a:off x="1343884" y="914400"/>
            <a:ext cx="9428031" cy="4968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5179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DA2E7C1E-2B5A-4BBA-AE51-1CD8C19309D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chemeClr val="accent2"/>
            </a:solidFill>
            <a:round/>
            <a:extLst>
              <a:ext uri="{C807C97D-BFC1-408E-A445-0C87EB9F89A2}">
                <ask:lineSketchStyleProps xmlns:ask="http://schemas.microsoft.com/office/drawing/2018/sketchyshapes" xmln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hart&#10;&#10;Description automatically generated">
            <a:extLst>
              <a:ext uri="{FF2B5EF4-FFF2-40B4-BE49-F238E27FC236}">
                <a16:creationId xmlns:a16="http://schemas.microsoft.com/office/drawing/2014/main" id="{036B0A18-D95C-EE6D-5580-D9932595A42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92654" y="914400"/>
            <a:ext cx="10130491" cy="49688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87987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1434bd01da8_0_5"/>
          <p:cNvSpPr/>
          <p:nvPr/>
        </p:nvSpPr>
        <p:spPr>
          <a:xfrm>
            <a:off x="2853559" y="1571777"/>
            <a:ext cx="9159765" cy="495514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157" name="Google Shape;157;g1434bd01da8_0_5"/>
          <p:cNvSpPr/>
          <p:nvPr/>
        </p:nvSpPr>
        <p:spPr>
          <a:xfrm>
            <a:off x="1" y="0"/>
            <a:ext cx="4167271"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8" name="Google Shape;158;g1434bd01da8_0_5"/>
          <p:cNvSpPr txBox="1">
            <a:spLocks noGrp="1"/>
          </p:cNvSpPr>
          <p:nvPr>
            <p:ph type="title"/>
          </p:nvPr>
        </p:nvSpPr>
        <p:spPr>
          <a:xfrm>
            <a:off x="686834" y="1153572"/>
            <a:ext cx="3200400" cy="4461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400"/>
              <a:buFont typeface="Calibri"/>
              <a:buNone/>
            </a:pPr>
            <a:r>
              <a:rPr lang="en-US" dirty="0">
                <a:solidFill>
                  <a:srgbClr val="FFFFFF"/>
                </a:solidFill>
              </a:rPr>
              <a:t>Results </a:t>
            </a:r>
            <a:endParaRPr dirty="0"/>
          </a:p>
        </p:txBody>
      </p:sp>
      <p:sp>
        <p:nvSpPr>
          <p:cNvPr id="4" name="TextBox 3">
            <a:extLst>
              <a:ext uri="{FF2B5EF4-FFF2-40B4-BE49-F238E27FC236}">
                <a16:creationId xmlns:a16="http://schemas.microsoft.com/office/drawing/2014/main" id="{35837FEA-6097-75BC-C881-6633251B369C}"/>
              </a:ext>
            </a:extLst>
          </p:cNvPr>
          <p:cNvSpPr txBox="1"/>
          <p:nvPr/>
        </p:nvSpPr>
        <p:spPr>
          <a:xfrm>
            <a:off x="5130550" y="2090172"/>
            <a:ext cx="5341257" cy="2739211"/>
          </a:xfrm>
          <a:prstGeom prst="rect">
            <a:avLst/>
          </a:prstGeom>
          <a:noFill/>
        </p:spPr>
        <p:txBody>
          <a:bodyPr wrap="square" rtlCol="0">
            <a:spAutoFit/>
          </a:bodyPr>
          <a:lstStyle/>
          <a:p>
            <a:endParaRPr lang="en-US" dirty="0"/>
          </a:p>
          <a:p>
            <a:r>
              <a:rPr lang="en-US" sz="3600" b="1" dirty="0">
                <a:solidFill>
                  <a:srgbClr val="C00000"/>
                </a:solidFill>
              </a:rPr>
              <a:t>Possible Causes</a:t>
            </a:r>
          </a:p>
          <a:p>
            <a:pPr marL="571500" indent="-571500">
              <a:buFont typeface="Wingdings" pitchFamily="2" charset="2"/>
              <a:buChar char="§"/>
            </a:pPr>
            <a:r>
              <a:rPr lang="en-US" sz="3600" dirty="0" err="1">
                <a:solidFill>
                  <a:schemeClr val="tx1"/>
                </a:solidFill>
              </a:rPr>
              <a:t>unilocal</a:t>
            </a:r>
            <a:r>
              <a:rPr lang="en-US" sz="3600" dirty="0">
                <a:solidFill>
                  <a:schemeClr val="tx1"/>
                </a:solidFill>
              </a:rPr>
              <a:t> residence*</a:t>
            </a:r>
          </a:p>
          <a:p>
            <a:pPr marL="571500" indent="-571500">
              <a:buFont typeface="Wingdings" pitchFamily="2" charset="2"/>
              <a:buChar char="§"/>
            </a:pPr>
            <a:r>
              <a:rPr lang="en-US" sz="3600" dirty="0">
                <a:solidFill>
                  <a:schemeClr val="tx1"/>
                </a:solidFill>
              </a:rPr>
              <a:t>warfare</a:t>
            </a:r>
          </a:p>
          <a:p>
            <a:pPr marL="571500" indent="-571500">
              <a:buFont typeface="Wingdings" pitchFamily="2" charset="2"/>
              <a:buChar char="§"/>
            </a:pPr>
            <a:r>
              <a:rPr lang="en-US" sz="3600" dirty="0">
                <a:solidFill>
                  <a:schemeClr val="tx1"/>
                </a:solidFill>
              </a:rPr>
              <a:t>food shortage</a:t>
            </a:r>
            <a:endParaRPr lang="en-US" sz="3600" b="1" dirty="0">
              <a:solidFill>
                <a:schemeClr val="tx1"/>
              </a:solidFill>
            </a:endParaRPr>
          </a:p>
          <a:p>
            <a:pPr marL="285750" lvl="2" indent="-285750">
              <a:buFont typeface="Arial" panose="020B0604020202020204" pitchFamily="34" charset="0"/>
              <a:buChar char="•"/>
            </a:pPr>
            <a:endParaRPr lang="en-US" dirty="0"/>
          </a:p>
        </p:txBody>
      </p:sp>
      <p:sp>
        <p:nvSpPr>
          <p:cNvPr id="2" name="TextBox 1">
            <a:extLst>
              <a:ext uri="{FF2B5EF4-FFF2-40B4-BE49-F238E27FC236}">
                <a16:creationId xmlns:a16="http://schemas.microsoft.com/office/drawing/2014/main" id="{27BFF3E1-C2FB-FE6C-3AB5-CA6FF4613B3E}"/>
              </a:ext>
            </a:extLst>
          </p:cNvPr>
          <p:cNvSpPr txBox="1"/>
          <p:nvPr/>
        </p:nvSpPr>
        <p:spPr>
          <a:xfrm>
            <a:off x="4556234" y="709448"/>
            <a:ext cx="6258911" cy="461665"/>
          </a:xfrm>
          <a:prstGeom prst="rect">
            <a:avLst/>
          </a:prstGeom>
          <a:solidFill>
            <a:schemeClr val="accent4"/>
          </a:solidFill>
        </p:spPr>
        <p:txBody>
          <a:bodyPr wrap="square" rtlCol="0">
            <a:spAutoFit/>
          </a:bodyPr>
          <a:lstStyle/>
          <a:p>
            <a:r>
              <a:rPr lang="en-US" sz="2400" b="1" dirty="0">
                <a:solidFill>
                  <a:schemeClr val="bg1"/>
                </a:solidFill>
              </a:rPr>
              <a:t>Predictors of Overall Kinship Tightness</a:t>
            </a:r>
          </a:p>
        </p:txBody>
      </p:sp>
      <p:sp>
        <p:nvSpPr>
          <p:cNvPr id="3" name="TextBox 2">
            <a:extLst>
              <a:ext uri="{FF2B5EF4-FFF2-40B4-BE49-F238E27FC236}">
                <a16:creationId xmlns:a16="http://schemas.microsoft.com/office/drawing/2014/main" id="{7C1CF9A2-C748-6B0A-6D26-B828D445CFFB}"/>
              </a:ext>
            </a:extLst>
          </p:cNvPr>
          <p:cNvSpPr txBox="1"/>
          <p:nvPr/>
        </p:nvSpPr>
        <p:spPr>
          <a:xfrm>
            <a:off x="5155324" y="5286223"/>
            <a:ext cx="4619297" cy="738664"/>
          </a:xfrm>
          <a:prstGeom prst="rect">
            <a:avLst/>
          </a:prstGeom>
          <a:noFill/>
        </p:spPr>
        <p:txBody>
          <a:bodyPr wrap="square" rtlCol="0">
            <a:spAutoFit/>
          </a:bodyPr>
          <a:lstStyle/>
          <a:p>
            <a:r>
              <a:rPr lang="en-US" dirty="0"/>
              <a:t>*In comparisons with </a:t>
            </a:r>
            <a:r>
              <a:rPr lang="en-US" dirty="0" err="1"/>
              <a:t>unilocal</a:t>
            </a:r>
            <a:r>
              <a:rPr lang="en-US" dirty="0"/>
              <a:t> residence, the overall kinship tightness scale was truncated so that all bilateral cases were merged into the lowest position.</a:t>
            </a:r>
          </a:p>
        </p:txBody>
      </p:sp>
    </p:spTree>
    <p:extLst>
      <p:ext uri="{BB962C8B-B14F-4D97-AF65-F5344CB8AC3E}">
        <p14:creationId xmlns:p14="http://schemas.microsoft.com/office/powerpoint/2010/main" val="19955106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66" name="Rectangle 2065">
            <a:extLst>
              <a:ext uri="{FF2B5EF4-FFF2-40B4-BE49-F238E27FC236}">
                <a16:creationId xmlns:a16="http://schemas.microsoft.com/office/drawing/2014/main" id="{DA2E7C1E-2B5A-4BBA-AE51-1CD8C19309D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8" name="Rectangle 6">
            <a:extLst>
              <a:ext uri="{FF2B5EF4-FFF2-40B4-BE49-F238E27FC236}">
                <a16:creationId xmlns:a16="http://schemas.microsoft.com/office/drawing/2014/main" id="{43DF76B1-5174-4FAF-9D19-FFEE9842683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838200" y="720953"/>
            <a:ext cx="10515600" cy="5416094"/>
          </a:xfrm>
          <a:custGeom>
            <a:avLst/>
            <a:gdLst>
              <a:gd name="connsiteX0" fmla="*/ 0 w 10515600"/>
              <a:gd name="connsiteY0" fmla="*/ 0 h 5416094"/>
              <a:gd name="connsiteX1" fmla="*/ 552069 w 10515600"/>
              <a:gd name="connsiteY1" fmla="*/ 0 h 5416094"/>
              <a:gd name="connsiteX2" fmla="*/ 893826 w 10515600"/>
              <a:gd name="connsiteY2" fmla="*/ 0 h 5416094"/>
              <a:gd name="connsiteX3" fmla="*/ 1761363 w 10515600"/>
              <a:gd name="connsiteY3" fmla="*/ 0 h 5416094"/>
              <a:gd name="connsiteX4" fmla="*/ 2313432 w 10515600"/>
              <a:gd name="connsiteY4" fmla="*/ 0 h 5416094"/>
              <a:gd name="connsiteX5" fmla="*/ 2865501 w 10515600"/>
              <a:gd name="connsiteY5" fmla="*/ 0 h 5416094"/>
              <a:gd name="connsiteX6" fmla="*/ 3733038 w 10515600"/>
              <a:gd name="connsiteY6" fmla="*/ 0 h 5416094"/>
              <a:gd name="connsiteX7" fmla="*/ 4179951 w 10515600"/>
              <a:gd name="connsiteY7" fmla="*/ 0 h 5416094"/>
              <a:gd name="connsiteX8" fmla="*/ 5047488 w 10515600"/>
              <a:gd name="connsiteY8" fmla="*/ 0 h 5416094"/>
              <a:gd name="connsiteX9" fmla="*/ 5915025 w 10515600"/>
              <a:gd name="connsiteY9" fmla="*/ 0 h 5416094"/>
              <a:gd name="connsiteX10" fmla="*/ 6572250 w 10515600"/>
              <a:gd name="connsiteY10" fmla="*/ 0 h 5416094"/>
              <a:gd name="connsiteX11" fmla="*/ 7439787 w 10515600"/>
              <a:gd name="connsiteY11" fmla="*/ 0 h 5416094"/>
              <a:gd name="connsiteX12" fmla="*/ 7991856 w 10515600"/>
              <a:gd name="connsiteY12" fmla="*/ 0 h 5416094"/>
              <a:gd name="connsiteX13" fmla="*/ 8543925 w 10515600"/>
              <a:gd name="connsiteY13" fmla="*/ 0 h 5416094"/>
              <a:gd name="connsiteX14" fmla="*/ 9306306 w 10515600"/>
              <a:gd name="connsiteY14" fmla="*/ 0 h 5416094"/>
              <a:gd name="connsiteX15" fmla="*/ 9858375 w 10515600"/>
              <a:gd name="connsiteY15" fmla="*/ 0 h 5416094"/>
              <a:gd name="connsiteX16" fmla="*/ 10515600 w 10515600"/>
              <a:gd name="connsiteY16" fmla="*/ 0 h 5416094"/>
              <a:gd name="connsiteX17" fmla="*/ 10515600 w 10515600"/>
              <a:gd name="connsiteY17" fmla="*/ 785334 h 5416094"/>
              <a:gd name="connsiteX18" fmla="*/ 10515600 w 10515600"/>
              <a:gd name="connsiteY18" fmla="*/ 1516506 h 5416094"/>
              <a:gd name="connsiteX19" fmla="*/ 10515600 w 10515600"/>
              <a:gd name="connsiteY19" fmla="*/ 2247679 h 5416094"/>
              <a:gd name="connsiteX20" fmla="*/ 10515600 w 10515600"/>
              <a:gd name="connsiteY20" fmla="*/ 2762208 h 5416094"/>
              <a:gd name="connsiteX21" fmla="*/ 10515600 w 10515600"/>
              <a:gd name="connsiteY21" fmla="*/ 3330898 h 5416094"/>
              <a:gd name="connsiteX22" fmla="*/ 10515600 w 10515600"/>
              <a:gd name="connsiteY22" fmla="*/ 4062071 h 5416094"/>
              <a:gd name="connsiteX23" fmla="*/ 10515600 w 10515600"/>
              <a:gd name="connsiteY23" fmla="*/ 4684921 h 5416094"/>
              <a:gd name="connsiteX24" fmla="*/ 10515600 w 10515600"/>
              <a:gd name="connsiteY24" fmla="*/ 5416094 h 5416094"/>
              <a:gd name="connsiteX25" fmla="*/ 9753219 w 10515600"/>
              <a:gd name="connsiteY25" fmla="*/ 5416094 h 5416094"/>
              <a:gd name="connsiteX26" fmla="*/ 9411462 w 10515600"/>
              <a:gd name="connsiteY26" fmla="*/ 5416094 h 5416094"/>
              <a:gd name="connsiteX27" fmla="*/ 8754237 w 10515600"/>
              <a:gd name="connsiteY27" fmla="*/ 5416094 h 5416094"/>
              <a:gd name="connsiteX28" fmla="*/ 8307324 w 10515600"/>
              <a:gd name="connsiteY28" fmla="*/ 5416094 h 5416094"/>
              <a:gd name="connsiteX29" fmla="*/ 7544943 w 10515600"/>
              <a:gd name="connsiteY29" fmla="*/ 5416094 h 5416094"/>
              <a:gd name="connsiteX30" fmla="*/ 7098030 w 10515600"/>
              <a:gd name="connsiteY30" fmla="*/ 5416094 h 5416094"/>
              <a:gd name="connsiteX31" fmla="*/ 6335649 w 10515600"/>
              <a:gd name="connsiteY31" fmla="*/ 5416094 h 5416094"/>
              <a:gd name="connsiteX32" fmla="*/ 5993892 w 10515600"/>
              <a:gd name="connsiteY32" fmla="*/ 5416094 h 5416094"/>
              <a:gd name="connsiteX33" fmla="*/ 5231511 w 10515600"/>
              <a:gd name="connsiteY33" fmla="*/ 5416094 h 5416094"/>
              <a:gd name="connsiteX34" fmla="*/ 4784598 w 10515600"/>
              <a:gd name="connsiteY34" fmla="*/ 5416094 h 5416094"/>
              <a:gd name="connsiteX35" fmla="*/ 4442841 w 10515600"/>
              <a:gd name="connsiteY35" fmla="*/ 5416094 h 5416094"/>
              <a:gd name="connsiteX36" fmla="*/ 3995928 w 10515600"/>
              <a:gd name="connsiteY36" fmla="*/ 5416094 h 5416094"/>
              <a:gd name="connsiteX37" fmla="*/ 3233547 w 10515600"/>
              <a:gd name="connsiteY37" fmla="*/ 5416094 h 5416094"/>
              <a:gd name="connsiteX38" fmla="*/ 2786634 w 10515600"/>
              <a:gd name="connsiteY38" fmla="*/ 5416094 h 5416094"/>
              <a:gd name="connsiteX39" fmla="*/ 2444877 w 10515600"/>
              <a:gd name="connsiteY39" fmla="*/ 5416094 h 5416094"/>
              <a:gd name="connsiteX40" fmla="*/ 1997964 w 10515600"/>
              <a:gd name="connsiteY40" fmla="*/ 5416094 h 5416094"/>
              <a:gd name="connsiteX41" fmla="*/ 1445895 w 10515600"/>
              <a:gd name="connsiteY41" fmla="*/ 5416094 h 5416094"/>
              <a:gd name="connsiteX42" fmla="*/ 788670 w 10515600"/>
              <a:gd name="connsiteY42" fmla="*/ 5416094 h 5416094"/>
              <a:gd name="connsiteX43" fmla="*/ 0 w 10515600"/>
              <a:gd name="connsiteY43" fmla="*/ 5416094 h 5416094"/>
              <a:gd name="connsiteX44" fmla="*/ 0 w 10515600"/>
              <a:gd name="connsiteY44" fmla="*/ 4630760 h 5416094"/>
              <a:gd name="connsiteX45" fmla="*/ 0 w 10515600"/>
              <a:gd name="connsiteY45" fmla="*/ 3953749 h 5416094"/>
              <a:gd name="connsiteX46" fmla="*/ 0 w 10515600"/>
              <a:gd name="connsiteY46" fmla="*/ 3276737 h 5416094"/>
              <a:gd name="connsiteX47" fmla="*/ 0 w 10515600"/>
              <a:gd name="connsiteY47" fmla="*/ 2599725 h 5416094"/>
              <a:gd name="connsiteX48" fmla="*/ 0 w 10515600"/>
              <a:gd name="connsiteY48" fmla="*/ 1922713 h 5416094"/>
              <a:gd name="connsiteX49" fmla="*/ 0 w 10515600"/>
              <a:gd name="connsiteY49" fmla="*/ 1299863 h 5416094"/>
              <a:gd name="connsiteX50" fmla="*/ 0 w 10515600"/>
              <a:gd name="connsiteY50" fmla="*/ 0 h 5416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0515600" h="5416094" extrusionOk="0">
                <a:moveTo>
                  <a:pt x="0" y="0"/>
                </a:moveTo>
                <a:cubicBezTo>
                  <a:pt x="230793" y="14353"/>
                  <a:pt x="332416" y="21392"/>
                  <a:pt x="552069" y="0"/>
                </a:cubicBezTo>
                <a:cubicBezTo>
                  <a:pt x="771722" y="-21392"/>
                  <a:pt x="761737" y="-14337"/>
                  <a:pt x="893826" y="0"/>
                </a:cubicBezTo>
                <a:cubicBezTo>
                  <a:pt x="1025915" y="14337"/>
                  <a:pt x="1441584" y="-15498"/>
                  <a:pt x="1761363" y="0"/>
                </a:cubicBezTo>
                <a:cubicBezTo>
                  <a:pt x="2081142" y="15498"/>
                  <a:pt x="2111503" y="7278"/>
                  <a:pt x="2313432" y="0"/>
                </a:cubicBezTo>
                <a:cubicBezTo>
                  <a:pt x="2515361" y="-7278"/>
                  <a:pt x="2743584" y="-17845"/>
                  <a:pt x="2865501" y="0"/>
                </a:cubicBezTo>
                <a:cubicBezTo>
                  <a:pt x="2987418" y="17845"/>
                  <a:pt x="3345183" y="8208"/>
                  <a:pt x="3733038" y="0"/>
                </a:cubicBezTo>
                <a:cubicBezTo>
                  <a:pt x="4120893" y="-8208"/>
                  <a:pt x="4009066" y="-3159"/>
                  <a:pt x="4179951" y="0"/>
                </a:cubicBezTo>
                <a:cubicBezTo>
                  <a:pt x="4350836" y="3159"/>
                  <a:pt x="4735020" y="17517"/>
                  <a:pt x="5047488" y="0"/>
                </a:cubicBezTo>
                <a:cubicBezTo>
                  <a:pt x="5359956" y="-17517"/>
                  <a:pt x="5662148" y="-17777"/>
                  <a:pt x="5915025" y="0"/>
                </a:cubicBezTo>
                <a:cubicBezTo>
                  <a:pt x="6167902" y="17777"/>
                  <a:pt x="6308797" y="30350"/>
                  <a:pt x="6572250" y="0"/>
                </a:cubicBezTo>
                <a:cubicBezTo>
                  <a:pt x="6835703" y="-30350"/>
                  <a:pt x="7107419" y="-9627"/>
                  <a:pt x="7439787" y="0"/>
                </a:cubicBezTo>
                <a:cubicBezTo>
                  <a:pt x="7772155" y="9627"/>
                  <a:pt x="7844034" y="-9098"/>
                  <a:pt x="7991856" y="0"/>
                </a:cubicBezTo>
                <a:cubicBezTo>
                  <a:pt x="8139678" y="9098"/>
                  <a:pt x="8289889" y="-20239"/>
                  <a:pt x="8543925" y="0"/>
                </a:cubicBezTo>
                <a:cubicBezTo>
                  <a:pt x="8797961" y="20239"/>
                  <a:pt x="8994198" y="29575"/>
                  <a:pt x="9306306" y="0"/>
                </a:cubicBezTo>
                <a:cubicBezTo>
                  <a:pt x="9618414" y="-29575"/>
                  <a:pt x="9739118" y="-23835"/>
                  <a:pt x="9858375" y="0"/>
                </a:cubicBezTo>
                <a:cubicBezTo>
                  <a:pt x="9977632" y="23835"/>
                  <a:pt x="10370488" y="-4069"/>
                  <a:pt x="10515600" y="0"/>
                </a:cubicBezTo>
                <a:cubicBezTo>
                  <a:pt x="10524919" y="196329"/>
                  <a:pt x="10549062" y="488432"/>
                  <a:pt x="10515600" y="785334"/>
                </a:cubicBezTo>
                <a:cubicBezTo>
                  <a:pt x="10482138" y="1082236"/>
                  <a:pt x="10536385" y="1323726"/>
                  <a:pt x="10515600" y="1516506"/>
                </a:cubicBezTo>
                <a:cubicBezTo>
                  <a:pt x="10494815" y="1709286"/>
                  <a:pt x="10546328" y="2097632"/>
                  <a:pt x="10515600" y="2247679"/>
                </a:cubicBezTo>
                <a:cubicBezTo>
                  <a:pt x="10484872" y="2397726"/>
                  <a:pt x="10491771" y="2577292"/>
                  <a:pt x="10515600" y="2762208"/>
                </a:cubicBezTo>
                <a:cubicBezTo>
                  <a:pt x="10539429" y="2947124"/>
                  <a:pt x="10511007" y="3105736"/>
                  <a:pt x="10515600" y="3330898"/>
                </a:cubicBezTo>
                <a:cubicBezTo>
                  <a:pt x="10520194" y="3556060"/>
                  <a:pt x="10497393" y="3882611"/>
                  <a:pt x="10515600" y="4062071"/>
                </a:cubicBezTo>
                <a:cubicBezTo>
                  <a:pt x="10533807" y="4241531"/>
                  <a:pt x="10544791" y="4505155"/>
                  <a:pt x="10515600" y="4684921"/>
                </a:cubicBezTo>
                <a:cubicBezTo>
                  <a:pt x="10486410" y="4864687"/>
                  <a:pt x="10497356" y="5246484"/>
                  <a:pt x="10515600" y="5416094"/>
                </a:cubicBezTo>
                <a:cubicBezTo>
                  <a:pt x="10245623" y="5445692"/>
                  <a:pt x="10029676" y="5415505"/>
                  <a:pt x="9753219" y="5416094"/>
                </a:cubicBezTo>
                <a:cubicBezTo>
                  <a:pt x="9476762" y="5416683"/>
                  <a:pt x="9553148" y="5422760"/>
                  <a:pt x="9411462" y="5416094"/>
                </a:cubicBezTo>
                <a:cubicBezTo>
                  <a:pt x="9269776" y="5409428"/>
                  <a:pt x="8927709" y="5385012"/>
                  <a:pt x="8754237" y="5416094"/>
                </a:cubicBezTo>
                <a:cubicBezTo>
                  <a:pt x="8580766" y="5447176"/>
                  <a:pt x="8413264" y="5410024"/>
                  <a:pt x="8307324" y="5416094"/>
                </a:cubicBezTo>
                <a:cubicBezTo>
                  <a:pt x="8201384" y="5422164"/>
                  <a:pt x="7912690" y="5421686"/>
                  <a:pt x="7544943" y="5416094"/>
                </a:cubicBezTo>
                <a:cubicBezTo>
                  <a:pt x="7177196" y="5410502"/>
                  <a:pt x="7304235" y="5418502"/>
                  <a:pt x="7098030" y="5416094"/>
                </a:cubicBezTo>
                <a:cubicBezTo>
                  <a:pt x="6891825" y="5413686"/>
                  <a:pt x="6541479" y="5434609"/>
                  <a:pt x="6335649" y="5416094"/>
                </a:cubicBezTo>
                <a:cubicBezTo>
                  <a:pt x="6129819" y="5397579"/>
                  <a:pt x="6106541" y="5402791"/>
                  <a:pt x="5993892" y="5416094"/>
                </a:cubicBezTo>
                <a:cubicBezTo>
                  <a:pt x="5881243" y="5429397"/>
                  <a:pt x="5545248" y="5437743"/>
                  <a:pt x="5231511" y="5416094"/>
                </a:cubicBezTo>
                <a:cubicBezTo>
                  <a:pt x="4917774" y="5394445"/>
                  <a:pt x="4963237" y="5426599"/>
                  <a:pt x="4784598" y="5416094"/>
                </a:cubicBezTo>
                <a:cubicBezTo>
                  <a:pt x="4605959" y="5405589"/>
                  <a:pt x="4605904" y="5406658"/>
                  <a:pt x="4442841" y="5416094"/>
                </a:cubicBezTo>
                <a:cubicBezTo>
                  <a:pt x="4279778" y="5425530"/>
                  <a:pt x="4177180" y="5426138"/>
                  <a:pt x="3995928" y="5416094"/>
                </a:cubicBezTo>
                <a:cubicBezTo>
                  <a:pt x="3814676" y="5406050"/>
                  <a:pt x="3516440" y="5429234"/>
                  <a:pt x="3233547" y="5416094"/>
                </a:cubicBezTo>
                <a:cubicBezTo>
                  <a:pt x="2950654" y="5402954"/>
                  <a:pt x="2884354" y="5436103"/>
                  <a:pt x="2786634" y="5416094"/>
                </a:cubicBezTo>
                <a:cubicBezTo>
                  <a:pt x="2688914" y="5396085"/>
                  <a:pt x="2522958" y="5423232"/>
                  <a:pt x="2444877" y="5416094"/>
                </a:cubicBezTo>
                <a:cubicBezTo>
                  <a:pt x="2366796" y="5408956"/>
                  <a:pt x="2104768" y="5395479"/>
                  <a:pt x="1997964" y="5416094"/>
                </a:cubicBezTo>
                <a:cubicBezTo>
                  <a:pt x="1891160" y="5436709"/>
                  <a:pt x="1573016" y="5412376"/>
                  <a:pt x="1445895" y="5416094"/>
                </a:cubicBezTo>
                <a:cubicBezTo>
                  <a:pt x="1318774" y="5419812"/>
                  <a:pt x="986443" y="5400529"/>
                  <a:pt x="788670" y="5416094"/>
                </a:cubicBezTo>
                <a:cubicBezTo>
                  <a:pt x="590897" y="5431659"/>
                  <a:pt x="363709" y="5381266"/>
                  <a:pt x="0" y="5416094"/>
                </a:cubicBezTo>
                <a:cubicBezTo>
                  <a:pt x="-22973" y="5218643"/>
                  <a:pt x="-26699" y="5010779"/>
                  <a:pt x="0" y="4630760"/>
                </a:cubicBezTo>
                <a:cubicBezTo>
                  <a:pt x="26699" y="4250741"/>
                  <a:pt x="-15389" y="4196664"/>
                  <a:pt x="0" y="3953749"/>
                </a:cubicBezTo>
                <a:cubicBezTo>
                  <a:pt x="15389" y="3710834"/>
                  <a:pt x="468" y="3611311"/>
                  <a:pt x="0" y="3276737"/>
                </a:cubicBezTo>
                <a:cubicBezTo>
                  <a:pt x="-468" y="2942163"/>
                  <a:pt x="15360" y="2781998"/>
                  <a:pt x="0" y="2599725"/>
                </a:cubicBezTo>
                <a:cubicBezTo>
                  <a:pt x="-15360" y="2417452"/>
                  <a:pt x="14816" y="2100232"/>
                  <a:pt x="0" y="1922713"/>
                </a:cubicBezTo>
                <a:cubicBezTo>
                  <a:pt x="-14816" y="1745194"/>
                  <a:pt x="-24648" y="1604167"/>
                  <a:pt x="0" y="1299863"/>
                </a:cubicBezTo>
                <a:cubicBezTo>
                  <a:pt x="24648" y="995559"/>
                  <a:pt x="2182" y="279525"/>
                  <a:pt x="0" y="0"/>
                </a:cubicBezTo>
                <a:close/>
              </a:path>
            </a:pathLst>
          </a:custGeom>
          <a:noFill/>
          <a:ln w="47625" cap="rnd">
            <a:solidFill>
              <a:schemeClr val="accent2"/>
            </a:solidFill>
            <a:round/>
            <a:extLst>
              <a:ext uri="{C807C97D-BFC1-408E-A445-0C87EB9F89A2}">
                <ask:lineSketchStyleProps xmlns:ask="http://schemas.microsoft.com/office/drawing/2018/sketchyshapes" xmln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B9622769-AE84-494D-B21A-930599F6D103}"/>
              </a:ext>
            </a:extLst>
          </p:cNvPr>
          <p:cNvSpPr/>
          <p:nvPr/>
        </p:nvSpPr>
        <p:spPr>
          <a:xfrm>
            <a:off x="5058383" y="5622587"/>
            <a:ext cx="2548647" cy="2384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ima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07882" y="1201042"/>
            <a:ext cx="7584757" cy="4660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92919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7" name="Rectangle 3080">
            <a:extLst>
              <a:ext uri="{FF2B5EF4-FFF2-40B4-BE49-F238E27FC236}">
                <a16:creationId xmlns:a16="http://schemas.microsoft.com/office/drawing/2014/main" id="{A9F529C3-C941-49FD-8C67-82F134F64BD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8" name="Rectangle 3082">
            <a:extLst>
              <a:ext uri="{FF2B5EF4-FFF2-40B4-BE49-F238E27FC236}">
                <a16:creationId xmlns:a16="http://schemas.microsoft.com/office/drawing/2014/main" id="{20586029-32A0-47E5-9AEC-AE3ABA6B94D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a:extLst>
              <a:ext uri="{FF2B5EF4-FFF2-40B4-BE49-F238E27FC236}">
                <a16:creationId xmlns:a16="http://schemas.microsoft.com/office/drawing/2014/main" id="{025E92EC-F63D-120A-F120-C1DCB6151F0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43467" y="2109838"/>
            <a:ext cx="5294716" cy="2638322"/>
          </a:xfrm>
          <a:prstGeom prst="rect">
            <a:avLst/>
          </a:prstGeom>
          <a:noFill/>
          <a:extLst>
            <a:ext uri="{909E8E84-426E-40DD-AFC4-6F175D3DCCD1}">
              <a14:hiddenFill xmlns:a14="http://schemas.microsoft.com/office/drawing/2010/main">
                <a:solidFill>
                  <a:srgbClr val="FFFFFF"/>
                </a:solidFill>
              </a14:hiddenFill>
            </a:ext>
          </a:extLst>
        </p:spPr>
      </p:pic>
      <p:cxnSp>
        <p:nvCxnSpPr>
          <p:cNvPr id="3089" name="Straight Connector 3084">
            <a:extLst>
              <a:ext uri="{FF2B5EF4-FFF2-40B4-BE49-F238E27FC236}">
                <a16:creationId xmlns:a16="http://schemas.microsoft.com/office/drawing/2014/main" id="{8C730EAB-A532-4295-A302-FB4B90DB9F5E}"/>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1143000"/>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pic>
        <p:nvPicPr>
          <p:cNvPr id="3076" name="Picture 4">
            <a:extLst>
              <a:ext uri="{FF2B5EF4-FFF2-40B4-BE49-F238E27FC236}">
                <a16:creationId xmlns:a16="http://schemas.microsoft.com/office/drawing/2014/main" id="{98819303-ABA9-68AC-F5BE-B67012C52AE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253818" y="1509228"/>
            <a:ext cx="4718982" cy="342204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6F89BF91-F934-F3A3-53F4-D3DAB4491042}"/>
              </a:ext>
            </a:extLst>
          </p:cNvPr>
          <p:cNvSpPr txBox="1"/>
          <p:nvPr/>
        </p:nvSpPr>
        <p:spPr>
          <a:xfrm>
            <a:off x="4127415" y="5550521"/>
            <a:ext cx="3965995" cy="461665"/>
          </a:xfrm>
          <a:prstGeom prst="rect">
            <a:avLst/>
          </a:prstGeom>
          <a:solidFill>
            <a:srgbClr val="FFC000"/>
          </a:solidFill>
        </p:spPr>
        <p:txBody>
          <a:bodyPr wrap="square" rtlCol="0">
            <a:spAutoFit/>
          </a:bodyPr>
          <a:lstStyle/>
          <a:p>
            <a:r>
              <a:rPr lang="en-US" sz="2400" dirty="0">
                <a:solidFill>
                  <a:schemeClr val="bg1"/>
                </a:solidFill>
              </a:rPr>
              <a:t>Resource Stress Predictors</a:t>
            </a:r>
          </a:p>
        </p:txBody>
      </p:sp>
    </p:spTree>
    <p:extLst>
      <p:ext uri="{BB962C8B-B14F-4D97-AF65-F5344CB8AC3E}">
        <p14:creationId xmlns:p14="http://schemas.microsoft.com/office/powerpoint/2010/main" val="18441727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1434bd01da8_0_5"/>
          <p:cNvSpPr/>
          <p:nvPr/>
        </p:nvSpPr>
        <p:spPr>
          <a:xfrm>
            <a:off x="2853559" y="1571777"/>
            <a:ext cx="9159765" cy="495514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dirty="0">
              <a:solidFill>
                <a:schemeClr val="lt1"/>
              </a:solidFill>
              <a:latin typeface="Calibri"/>
              <a:ea typeface="Calibri"/>
              <a:cs typeface="Calibri"/>
              <a:sym typeface="Calibri"/>
            </a:endParaRPr>
          </a:p>
        </p:txBody>
      </p:sp>
      <p:sp>
        <p:nvSpPr>
          <p:cNvPr id="157" name="Google Shape;157;g1434bd01da8_0_5"/>
          <p:cNvSpPr/>
          <p:nvPr/>
        </p:nvSpPr>
        <p:spPr>
          <a:xfrm>
            <a:off x="1" y="0"/>
            <a:ext cx="4167271"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8" name="Google Shape;158;g1434bd01da8_0_5"/>
          <p:cNvSpPr txBox="1">
            <a:spLocks noGrp="1"/>
          </p:cNvSpPr>
          <p:nvPr>
            <p:ph type="title"/>
          </p:nvPr>
        </p:nvSpPr>
        <p:spPr>
          <a:xfrm>
            <a:off x="686834" y="1153572"/>
            <a:ext cx="3200400" cy="4461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400"/>
              <a:buFont typeface="Calibri"/>
              <a:buNone/>
            </a:pPr>
            <a:r>
              <a:rPr lang="en-US" dirty="0">
                <a:solidFill>
                  <a:srgbClr val="FFFFFF"/>
                </a:solidFill>
              </a:rPr>
              <a:t>Results </a:t>
            </a:r>
            <a:endParaRPr dirty="0"/>
          </a:p>
        </p:txBody>
      </p:sp>
      <p:sp>
        <p:nvSpPr>
          <p:cNvPr id="4" name="TextBox 3">
            <a:extLst>
              <a:ext uri="{FF2B5EF4-FFF2-40B4-BE49-F238E27FC236}">
                <a16:creationId xmlns:a16="http://schemas.microsoft.com/office/drawing/2014/main" id="{35837FEA-6097-75BC-C881-6633251B369C}"/>
              </a:ext>
            </a:extLst>
          </p:cNvPr>
          <p:cNvSpPr txBox="1"/>
          <p:nvPr/>
        </p:nvSpPr>
        <p:spPr>
          <a:xfrm>
            <a:off x="5130550" y="2090172"/>
            <a:ext cx="5341257" cy="3293209"/>
          </a:xfrm>
          <a:prstGeom prst="rect">
            <a:avLst/>
          </a:prstGeom>
          <a:noFill/>
        </p:spPr>
        <p:txBody>
          <a:bodyPr wrap="square" rtlCol="0">
            <a:spAutoFit/>
          </a:bodyPr>
          <a:lstStyle/>
          <a:p>
            <a:endParaRPr lang="en-US" dirty="0"/>
          </a:p>
          <a:p>
            <a:r>
              <a:rPr lang="en-US" sz="3600" b="1" dirty="0">
                <a:solidFill>
                  <a:srgbClr val="C00000"/>
                </a:solidFill>
              </a:rPr>
              <a:t>Consequences: </a:t>
            </a:r>
          </a:p>
          <a:p>
            <a:pPr marL="571500" indent="-571500">
              <a:buFont typeface="Arial" panose="020B0604020202020204" pitchFamily="34" charset="0"/>
              <a:buChar char="•"/>
            </a:pPr>
            <a:r>
              <a:rPr lang="en-US" sz="3600" dirty="0">
                <a:solidFill>
                  <a:schemeClr val="tx1"/>
                </a:solidFill>
              </a:rPr>
              <a:t>more authoritarianism</a:t>
            </a:r>
          </a:p>
          <a:p>
            <a:pPr marL="571500" indent="-571500">
              <a:buFont typeface="Arial" panose="020B0604020202020204" pitchFamily="34" charset="0"/>
              <a:buChar char="•"/>
            </a:pPr>
            <a:r>
              <a:rPr lang="en-US" sz="3600" dirty="0">
                <a:solidFill>
                  <a:schemeClr val="tx1"/>
                </a:solidFill>
              </a:rPr>
              <a:t>more community institutions</a:t>
            </a:r>
          </a:p>
          <a:p>
            <a:endParaRPr lang="en-US" sz="3600" b="1" dirty="0">
              <a:solidFill>
                <a:schemeClr val="tx1"/>
              </a:solidFill>
            </a:endParaRPr>
          </a:p>
          <a:p>
            <a:pPr marL="285750" lvl="2" indent="-285750">
              <a:buFont typeface="Arial" panose="020B0604020202020204" pitchFamily="34" charset="0"/>
              <a:buChar char="•"/>
            </a:pPr>
            <a:endParaRPr lang="en-US" dirty="0"/>
          </a:p>
        </p:txBody>
      </p:sp>
      <p:sp>
        <p:nvSpPr>
          <p:cNvPr id="2" name="TextBox 1">
            <a:extLst>
              <a:ext uri="{FF2B5EF4-FFF2-40B4-BE49-F238E27FC236}">
                <a16:creationId xmlns:a16="http://schemas.microsoft.com/office/drawing/2014/main" id="{27BFF3E1-C2FB-FE6C-3AB5-CA6FF4613B3E}"/>
              </a:ext>
            </a:extLst>
          </p:cNvPr>
          <p:cNvSpPr txBox="1"/>
          <p:nvPr/>
        </p:nvSpPr>
        <p:spPr>
          <a:xfrm>
            <a:off x="4556234" y="709448"/>
            <a:ext cx="6258911" cy="461665"/>
          </a:xfrm>
          <a:prstGeom prst="rect">
            <a:avLst/>
          </a:prstGeom>
          <a:solidFill>
            <a:schemeClr val="accent4"/>
          </a:solidFill>
        </p:spPr>
        <p:txBody>
          <a:bodyPr wrap="square" rtlCol="0">
            <a:spAutoFit/>
          </a:bodyPr>
          <a:lstStyle/>
          <a:p>
            <a:r>
              <a:rPr lang="en-US" sz="2400" b="1" dirty="0">
                <a:solidFill>
                  <a:schemeClr val="bg1"/>
                </a:solidFill>
              </a:rPr>
              <a:t>Predictors of Overall Kinship Tightness</a:t>
            </a:r>
          </a:p>
        </p:txBody>
      </p:sp>
    </p:spTree>
    <p:extLst>
      <p:ext uri="{BB962C8B-B14F-4D97-AF65-F5344CB8AC3E}">
        <p14:creationId xmlns:p14="http://schemas.microsoft.com/office/powerpoint/2010/main" val="42576798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g1434d4a01f7_0_15"/>
          <p:cNvSpPr/>
          <p:nvPr/>
        </p:nvSpPr>
        <p:spPr>
          <a:xfrm>
            <a:off x="3048" y="0"/>
            <a:ext cx="12189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0" name="Google Shape;190;g1434d4a01f7_0_15"/>
          <p:cNvSpPr/>
          <p:nvPr/>
        </p:nvSpPr>
        <p:spPr>
          <a:xfrm>
            <a:off x="0" y="0"/>
            <a:ext cx="12192000"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91" name="Google Shape;191;g1434d4a01f7_0_15"/>
          <p:cNvSpPr/>
          <p:nvPr/>
        </p:nvSpPr>
        <p:spPr>
          <a:xfrm>
            <a:off x="2769476" y="220196"/>
            <a:ext cx="9420225" cy="6636187"/>
          </a:xfrm>
          <a:custGeom>
            <a:avLst/>
            <a:gdLst/>
            <a:ahLst/>
            <a:cxnLst/>
            <a:rect l="l" t="t" r="r" b="b"/>
            <a:pathLst>
              <a:path w="8191500" h="5770597" extrusionOk="0">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92" name="Google Shape;192;g1434d4a01f7_0_15"/>
          <p:cNvSpPr/>
          <p:nvPr/>
        </p:nvSpPr>
        <p:spPr>
          <a:xfrm>
            <a:off x="2209800" y="2099696"/>
            <a:ext cx="1942200" cy="1889700"/>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93" name="Google Shape;193;g1434d4a01f7_0_15"/>
          <p:cNvSpPr/>
          <p:nvPr/>
        </p:nvSpPr>
        <p:spPr>
          <a:xfrm rot="-3079819">
            <a:off x="1613154" y="1492604"/>
            <a:ext cx="2987854" cy="2987854"/>
          </a:xfrm>
          <a:prstGeom prst="arc">
            <a:avLst>
              <a:gd name="adj1" fmla="val 14455503"/>
              <a:gd name="adj2" fmla="val 227775"/>
            </a:avLst>
          </a:prstGeom>
          <a:noFill/>
          <a:ln w="127000" cap="rnd"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4" name="Google Shape;194;g1434d4a01f7_0_15"/>
          <p:cNvSpPr txBox="1">
            <a:spLocks noGrp="1"/>
          </p:cNvSpPr>
          <p:nvPr>
            <p:ph type="title"/>
          </p:nvPr>
        </p:nvSpPr>
        <p:spPr>
          <a:xfrm>
            <a:off x="4038600" y="1939159"/>
            <a:ext cx="7644600" cy="2751000"/>
          </a:xfrm>
          <a:prstGeom prst="rect">
            <a:avLst/>
          </a:prstGeom>
          <a:noFill/>
          <a:ln>
            <a:noFill/>
          </a:ln>
        </p:spPr>
        <p:txBody>
          <a:bodyPr spcFirstLastPara="1" wrap="square" lIns="91425" tIns="45700" rIns="91425" bIns="45700" anchor="b" anchorCtr="0">
            <a:normAutofit/>
          </a:bodyPr>
          <a:lstStyle/>
          <a:p>
            <a:pPr marL="0" lvl="0" indent="0" algn="r" rtl="0">
              <a:lnSpc>
                <a:spcPct val="90000"/>
              </a:lnSpc>
              <a:spcBef>
                <a:spcPts val="0"/>
              </a:spcBef>
              <a:spcAft>
                <a:spcPts val="0"/>
              </a:spcAft>
              <a:buClr>
                <a:schemeClr val="dk1"/>
              </a:buClr>
              <a:buSzPts val="6000"/>
              <a:buFont typeface="Calibri"/>
              <a:buNone/>
            </a:pPr>
            <a:r>
              <a:rPr lang="en-US" sz="6000" dirty="0"/>
              <a:t>Evolutionary implications</a:t>
            </a:r>
            <a:endParaRPr dirty="0"/>
          </a:p>
        </p:txBody>
      </p:sp>
      <p:sp>
        <p:nvSpPr>
          <p:cNvPr id="195" name="Google Shape;195;g1434d4a01f7_0_15"/>
          <p:cNvSpPr txBox="1">
            <a:spLocks noGrp="1"/>
          </p:cNvSpPr>
          <p:nvPr>
            <p:ph type="body" idx="1"/>
          </p:nvPr>
        </p:nvSpPr>
        <p:spPr>
          <a:xfrm>
            <a:off x="4038600" y="4927370"/>
            <a:ext cx="7644600" cy="1329300"/>
          </a:xfrm>
          <a:prstGeom prst="rect">
            <a:avLst/>
          </a:prstGeom>
          <a:noFill/>
          <a:ln>
            <a:noFill/>
          </a:ln>
        </p:spPr>
        <p:txBody>
          <a:bodyPr spcFirstLastPara="1" wrap="square" lIns="91425" tIns="45700" rIns="91425" bIns="45700" anchor="t" anchorCtr="0">
            <a:normAutofit fontScale="92500" lnSpcReduction="20000"/>
          </a:bodyPr>
          <a:lstStyle/>
          <a:p>
            <a:pPr marL="0" lvl="0" indent="0" algn="r" rtl="0">
              <a:lnSpc>
                <a:spcPct val="90000"/>
              </a:lnSpc>
              <a:spcBef>
                <a:spcPts val="0"/>
              </a:spcBef>
              <a:spcAft>
                <a:spcPts val="0"/>
              </a:spcAft>
              <a:buClr>
                <a:schemeClr val="dk1"/>
              </a:buClr>
              <a:buSzPct val="47058"/>
              <a:buNone/>
            </a:pPr>
            <a:endParaRPr sz="5100" b="1" dirty="0">
              <a:solidFill>
                <a:schemeClr val="accent2"/>
              </a:solidFill>
            </a:endParaRPr>
          </a:p>
          <a:p>
            <a:pPr marL="0" lvl="0" indent="0" algn="r" rtl="0">
              <a:lnSpc>
                <a:spcPct val="90000"/>
              </a:lnSpc>
              <a:spcBef>
                <a:spcPts val="0"/>
              </a:spcBef>
              <a:spcAft>
                <a:spcPts val="0"/>
              </a:spcAft>
              <a:buClr>
                <a:schemeClr val="dk1"/>
              </a:buClr>
              <a:buSzPct val="54545"/>
              <a:buNone/>
            </a:pPr>
            <a:r>
              <a:rPr lang="en-US" sz="4400" dirty="0" err="1">
                <a:solidFill>
                  <a:schemeClr val="lt1"/>
                </a:solidFill>
              </a:rPr>
              <a:t>eán</a:t>
            </a:r>
            <a:endParaRPr sz="4400" dirty="0">
              <a:solidFill>
                <a:schemeClr val="lt1"/>
              </a:solidFill>
            </a:endParaRPr>
          </a:p>
          <a:p>
            <a:pPr marL="0" lvl="0" indent="0" algn="r" rtl="0">
              <a:lnSpc>
                <a:spcPct val="90000"/>
              </a:lnSpc>
              <a:spcBef>
                <a:spcPts val="0"/>
              </a:spcBef>
              <a:spcAft>
                <a:spcPts val="0"/>
              </a:spcAft>
              <a:buClr>
                <a:schemeClr val="dk1"/>
              </a:buClr>
              <a:buSzPct val="100000"/>
              <a:buNone/>
            </a:pPr>
            <a:r>
              <a:rPr lang="en-US" sz="2400" dirty="0"/>
              <a:t> </a:t>
            </a:r>
            <a:endParaRPr sz="24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g1434bd01da8_0_5"/>
          <p:cNvSpPr/>
          <p:nvPr/>
        </p:nvSpPr>
        <p:spPr>
          <a:xfrm>
            <a:off x="3048" y="0"/>
            <a:ext cx="12189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7" name="Google Shape;157;g1434bd01da8_0_5"/>
          <p:cNvSpPr/>
          <p:nvPr/>
        </p:nvSpPr>
        <p:spPr>
          <a:xfrm>
            <a:off x="1" y="0"/>
            <a:ext cx="4167271"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8" name="Google Shape;158;g1434bd01da8_0_5"/>
          <p:cNvSpPr txBox="1">
            <a:spLocks noGrp="1"/>
          </p:cNvSpPr>
          <p:nvPr>
            <p:ph type="title"/>
          </p:nvPr>
        </p:nvSpPr>
        <p:spPr>
          <a:xfrm>
            <a:off x="110359" y="1153572"/>
            <a:ext cx="4056913" cy="4461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400"/>
              <a:buFont typeface="Calibri"/>
              <a:buNone/>
            </a:pPr>
            <a:r>
              <a:rPr lang="en-US" sz="3600" dirty="0">
                <a:solidFill>
                  <a:srgbClr val="FFFFFF"/>
                </a:solidFill>
              </a:rPr>
              <a:t>Acknowledgements</a:t>
            </a:r>
            <a:endParaRPr sz="3600" dirty="0"/>
          </a:p>
        </p:txBody>
      </p:sp>
      <p:sp>
        <p:nvSpPr>
          <p:cNvPr id="4" name="TextBox 3">
            <a:extLst>
              <a:ext uri="{FF2B5EF4-FFF2-40B4-BE49-F238E27FC236}">
                <a16:creationId xmlns:a16="http://schemas.microsoft.com/office/drawing/2014/main" id="{35837FEA-6097-75BC-C881-6633251B369C}"/>
              </a:ext>
            </a:extLst>
          </p:cNvPr>
          <p:cNvSpPr txBox="1"/>
          <p:nvPr/>
        </p:nvSpPr>
        <p:spPr>
          <a:xfrm>
            <a:off x="5240909" y="1536512"/>
            <a:ext cx="5341257" cy="5539978"/>
          </a:xfrm>
          <a:prstGeom prst="rect">
            <a:avLst/>
          </a:prstGeom>
          <a:noFill/>
        </p:spPr>
        <p:txBody>
          <a:bodyPr wrap="square" rtlCol="0">
            <a:spAutoFit/>
          </a:bodyPr>
          <a:lstStyle/>
          <a:p>
            <a:pPr marL="342900" marR="0" indent="-342900" algn="l" defTabSz="825500" rtl="0" fontAlgn="auto" latinLnBrk="0" hangingPunct="0">
              <a:lnSpc>
                <a:spcPct val="100000"/>
              </a:lnSpc>
              <a:spcBef>
                <a:spcPts val="0"/>
              </a:spcBef>
              <a:spcAft>
                <a:spcPts val="0"/>
              </a:spcAft>
              <a:buClrTx/>
              <a:buSzTx/>
              <a:buFont typeface="Wingdings" pitchFamily="2" charset="2"/>
              <a:buChar char="q"/>
              <a:tabLst/>
            </a:pPr>
            <a:r>
              <a:rPr lang="en-US" sz="2000" dirty="0">
                <a:latin typeface="+mj-lt"/>
                <a:ea typeface="Proxima Nova"/>
                <a:cs typeface="Proxima Nova"/>
                <a:sym typeface="Proxima Nova"/>
              </a:rPr>
              <a:t>K</a:t>
            </a:r>
            <a:r>
              <a:rPr kumimoji="0" lang="en-US" sz="2000" b="0" i="0" u="none" strike="noStrike" cap="none" spc="0" normalizeH="0" baseline="0" dirty="0">
                <a:ln>
                  <a:noFill/>
                </a:ln>
                <a:solidFill>
                  <a:srgbClr val="000000"/>
                </a:solidFill>
                <a:effectLst/>
                <a:uFillTx/>
                <a:latin typeface="+mj-lt"/>
                <a:ea typeface="Proxima Nova"/>
                <a:cs typeface="Proxima Nova"/>
                <a:sym typeface="Proxima Nova"/>
              </a:rPr>
              <a:t>inship tightness coding was primarily by Ben Gonzalez and Daniel McCloskey with some additional coding by </a:t>
            </a:r>
            <a:r>
              <a:rPr kumimoji="0" lang="en-US" sz="2000" b="0" i="0" u="none" strike="noStrike" cap="none" spc="0" normalizeH="0" baseline="0" dirty="0" err="1">
                <a:ln>
                  <a:noFill/>
                </a:ln>
                <a:solidFill>
                  <a:srgbClr val="000000"/>
                </a:solidFill>
                <a:effectLst/>
                <a:uFillTx/>
                <a:latin typeface="+mj-lt"/>
                <a:ea typeface="Proxima Nova"/>
                <a:cs typeface="Proxima Nova"/>
                <a:sym typeface="Proxima Nova"/>
              </a:rPr>
              <a:t>Anj</a:t>
            </a:r>
            <a:r>
              <a:rPr kumimoji="0" lang="en-US" sz="2000" b="0" i="0" u="none" strike="noStrike" cap="none" spc="0" normalizeH="0" baseline="0" dirty="0">
                <a:ln>
                  <a:noFill/>
                </a:ln>
                <a:solidFill>
                  <a:srgbClr val="000000"/>
                </a:solidFill>
                <a:effectLst/>
                <a:uFillTx/>
                <a:latin typeface="+mj-lt"/>
                <a:ea typeface="Proxima Nova"/>
                <a:cs typeface="Proxima Nova"/>
                <a:sym typeface="Proxima Nova"/>
              </a:rPr>
              <a:t> </a:t>
            </a:r>
            <a:r>
              <a:rPr kumimoji="0" lang="en-US" sz="2000" b="0" i="0" u="none" strike="noStrike" cap="none" spc="0" normalizeH="0" baseline="0" dirty="0" err="1">
                <a:ln>
                  <a:noFill/>
                </a:ln>
                <a:solidFill>
                  <a:srgbClr val="000000"/>
                </a:solidFill>
                <a:effectLst/>
                <a:uFillTx/>
                <a:latin typeface="+mj-lt"/>
                <a:ea typeface="Proxima Nova"/>
                <a:cs typeface="Proxima Nova"/>
                <a:sym typeface="Proxima Nova"/>
              </a:rPr>
              <a:t>Droe</a:t>
            </a:r>
            <a:r>
              <a:rPr kumimoji="0" lang="en-US" sz="2000" b="0" i="0" u="none" strike="noStrike" cap="none" spc="0" normalizeH="0" baseline="0" dirty="0">
                <a:ln>
                  <a:noFill/>
                </a:ln>
                <a:solidFill>
                  <a:srgbClr val="000000"/>
                </a:solidFill>
                <a:effectLst/>
                <a:uFillTx/>
                <a:latin typeface="+mj-lt"/>
                <a:ea typeface="Proxima Nova"/>
                <a:cs typeface="Proxima Nova"/>
                <a:sym typeface="Proxima Nova"/>
              </a:rPr>
              <a:t> and Danielle Russell.</a:t>
            </a:r>
          </a:p>
          <a:p>
            <a:pPr marL="342900" marR="0" indent="-342900" algn="l" defTabSz="825500" rtl="0" fontAlgn="auto" latinLnBrk="0" hangingPunct="0">
              <a:lnSpc>
                <a:spcPct val="100000"/>
              </a:lnSpc>
              <a:spcBef>
                <a:spcPts val="0"/>
              </a:spcBef>
              <a:spcAft>
                <a:spcPts val="0"/>
              </a:spcAft>
              <a:buClrTx/>
              <a:buSzTx/>
              <a:buFont typeface="Wingdings" pitchFamily="2" charset="2"/>
              <a:buChar char="q"/>
              <a:tabLst/>
            </a:pPr>
            <a:endParaRPr lang="en-US" sz="2000" dirty="0">
              <a:latin typeface="+mj-lt"/>
            </a:endParaRPr>
          </a:p>
          <a:p>
            <a:pPr marL="342900" indent="-342900" algn="l">
              <a:buFont typeface="Wingdings" pitchFamily="2" charset="2"/>
              <a:buChar char="q"/>
            </a:pPr>
            <a:r>
              <a:rPr kumimoji="0" lang="en-US" sz="2000" b="0" i="0" u="none" strike="noStrike" cap="none" spc="0" normalizeH="0" baseline="0" dirty="0">
                <a:ln>
                  <a:noFill/>
                </a:ln>
                <a:solidFill>
                  <a:srgbClr val="000000"/>
                </a:solidFill>
                <a:effectLst/>
                <a:uFillTx/>
                <a:latin typeface="+mj-lt"/>
                <a:ea typeface="Proxima Nova"/>
                <a:cs typeface="Proxima Nova"/>
                <a:sym typeface="Proxima Nova"/>
              </a:rPr>
              <a:t>This research was </a:t>
            </a:r>
            <a:r>
              <a:rPr lang="en-US" sz="2000" dirty="0">
                <a:latin typeface="+mj-lt"/>
              </a:rPr>
              <a:t>sup</a:t>
            </a:r>
            <a:r>
              <a:rPr kumimoji="0" lang="en-US" sz="2000" b="0" i="0" u="none" strike="noStrike" cap="none" spc="0" normalizeH="0" baseline="0" dirty="0">
                <a:ln>
                  <a:noFill/>
                </a:ln>
                <a:solidFill>
                  <a:srgbClr val="000000"/>
                </a:solidFill>
                <a:effectLst/>
                <a:uFillTx/>
                <a:latin typeface="+mj-lt"/>
                <a:ea typeface="Proxima Nova"/>
                <a:cs typeface="Proxima Nova"/>
                <a:sym typeface="Proxima Nova"/>
              </a:rPr>
              <a:t>ported in part by the National Science Foundation (</a:t>
            </a:r>
            <a:r>
              <a:rPr lang="en-US" sz="2000" dirty="0">
                <a:latin typeface="+mj-lt"/>
              </a:rPr>
              <a:t>NSF Interdisciplinary Behavioral and Social Science Research (IBSS) grant no. </a:t>
            </a:r>
            <a:r>
              <a:rPr lang="en-US" sz="2000" dirty="0">
                <a:latin typeface="+mj-lt"/>
                <a:hlinkClick r:id="rId3"/>
              </a:rPr>
              <a:t>SMA-1416651</a:t>
            </a:r>
            <a:r>
              <a:rPr lang="en-US" sz="2000" dirty="0">
                <a:latin typeface="+mj-lt"/>
              </a:rPr>
              <a:t>, IBSS: Natural Hazards and Cultural Transformations and more recently by a </a:t>
            </a:r>
            <a:r>
              <a:rPr lang="en-US" sz="2000" dirty="0">
                <a:latin typeface="+mj-lt"/>
                <a:hlinkClick r:id="rId4"/>
              </a:rPr>
              <a:t>Minerva Research Initiative Grant</a:t>
            </a:r>
            <a:r>
              <a:rPr lang="en-US" sz="2000" dirty="0">
                <a:latin typeface="+mj-lt"/>
              </a:rPr>
              <a:t> titled ”Response to Shocks and Hazards Associated with Climate.” The Human Relations Area Files has also provided support.</a:t>
            </a:r>
          </a:p>
          <a:p>
            <a:pPr algn="l"/>
            <a:endParaRPr lang="en-US" sz="2000" dirty="0"/>
          </a:p>
          <a:p>
            <a:pPr lvl="2"/>
            <a:endParaRPr lang="en-US" dirty="0"/>
          </a:p>
        </p:txBody>
      </p:sp>
    </p:spTree>
    <p:extLst>
      <p:ext uri="{BB962C8B-B14F-4D97-AF65-F5344CB8AC3E}">
        <p14:creationId xmlns:p14="http://schemas.microsoft.com/office/powerpoint/2010/main" val="38803526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845820" y="1371601"/>
            <a:ext cx="11154273" cy="5205046"/>
          </a:xfrm>
          <a:prstGeom prst="rect">
            <a:avLst/>
          </a:prstGeom>
        </p:spPr>
      </p:pic>
      <p:sp>
        <p:nvSpPr>
          <p:cNvPr id="3" name="TextBox 2"/>
          <p:cNvSpPr txBox="1"/>
          <p:nvPr/>
        </p:nvSpPr>
        <p:spPr>
          <a:xfrm>
            <a:off x="674370" y="400050"/>
            <a:ext cx="7818120" cy="461665"/>
          </a:xfrm>
          <a:prstGeom prst="rect">
            <a:avLst/>
          </a:prstGeom>
          <a:noFill/>
        </p:spPr>
        <p:txBody>
          <a:bodyPr wrap="square" rtlCol="0">
            <a:spAutoFit/>
          </a:bodyPr>
          <a:lstStyle/>
          <a:p>
            <a:r>
              <a:rPr lang="en-US" sz="2400" b="1" dirty="0" smtClean="0">
                <a:solidFill>
                  <a:schemeClr val="accent2"/>
                </a:solidFill>
              </a:rPr>
              <a:t>REFERENCES</a:t>
            </a:r>
            <a:endParaRPr lang="en-US" sz="2400" b="1" dirty="0">
              <a:solidFill>
                <a:schemeClr val="accent2"/>
              </a:solidFill>
            </a:endParaRPr>
          </a:p>
        </p:txBody>
      </p:sp>
    </p:spTree>
    <p:extLst>
      <p:ext uri="{BB962C8B-B14F-4D97-AF65-F5344CB8AC3E}">
        <p14:creationId xmlns:p14="http://schemas.microsoft.com/office/powerpoint/2010/main" val="21980139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2D5F8ED-CEF4-B210-4129-06033A1B786D}"/>
              </a:ext>
            </a:extLst>
          </p:cNvPr>
          <p:cNvSpPr txBox="1"/>
          <p:nvPr/>
        </p:nvSpPr>
        <p:spPr>
          <a:xfrm>
            <a:off x="2917371" y="776160"/>
            <a:ext cx="6096000" cy="5016758"/>
          </a:xfrm>
          <a:prstGeom prst="rect">
            <a:avLst/>
          </a:prstGeom>
          <a:noFill/>
        </p:spPr>
        <p:txBody>
          <a:bodyPr wrap="square">
            <a:spAutoFit/>
          </a:bodyPr>
          <a:lstStyle/>
          <a:p>
            <a:r>
              <a:rPr lang="en-US" sz="3200" dirty="0">
                <a:solidFill>
                  <a:srgbClr val="000000"/>
                </a:solidFill>
                <a:effectLst/>
                <a:latin typeface="Calibri" panose="020F0502020204030204" pitchFamily="34" charset="0"/>
                <a:ea typeface="Times New Roman" panose="02020603050405020304" pitchFamily="18" charset="0"/>
              </a:rPr>
              <a:t>Anthropologists often speak of the web of kinship as providing the main structure of social action in non-commercial societies.</a:t>
            </a:r>
            <a:r>
              <a:rPr lang="en-US" sz="3200" dirty="0">
                <a:effectLst/>
              </a:rPr>
              <a:t> </a:t>
            </a:r>
          </a:p>
          <a:p>
            <a:endParaRPr lang="en-US" sz="3200" dirty="0"/>
          </a:p>
          <a:p>
            <a:r>
              <a:rPr lang="en-US" sz="3200" dirty="0">
                <a:solidFill>
                  <a:schemeClr val="accent2"/>
                </a:solidFill>
                <a:latin typeface="Calibri" panose="020F0502020204030204" pitchFamily="34" charset="0"/>
                <a:cs typeface="Calibri" panose="020F0502020204030204" pitchFamily="34" charset="0"/>
              </a:rPr>
              <a:t>But some kinship systems are much more extensive than others and play more of a role in everyday life.</a:t>
            </a:r>
          </a:p>
          <a:p>
            <a:endParaRPr lang="en-US" sz="3200" dirty="0">
              <a:solidFill>
                <a:schemeClr val="accent2"/>
              </a:solidFill>
              <a:latin typeface="Calibri" panose="020F0502020204030204" pitchFamily="34" charset="0"/>
              <a:cs typeface="Calibri" panose="020F0502020204030204" pitchFamily="34" charset="0"/>
            </a:endParaRPr>
          </a:p>
          <a:p>
            <a:r>
              <a:rPr lang="en-US" sz="3200" dirty="0">
                <a:solidFill>
                  <a:schemeClr val="tx1"/>
                </a:solidFill>
                <a:latin typeface="Calibri" panose="020F0502020204030204" pitchFamily="34" charset="0"/>
                <a:cs typeface="Calibri" panose="020F0502020204030204" pitchFamily="34" charset="0"/>
              </a:rPr>
              <a:t>Why the variation?</a:t>
            </a:r>
          </a:p>
        </p:txBody>
      </p:sp>
    </p:spTree>
    <p:extLst>
      <p:ext uri="{BB962C8B-B14F-4D97-AF65-F5344CB8AC3E}">
        <p14:creationId xmlns:p14="http://schemas.microsoft.com/office/powerpoint/2010/main" val="37418890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2"/>
          <p:cNvSpPr/>
          <p:nvPr/>
        </p:nvSpPr>
        <p:spPr>
          <a:xfrm>
            <a:off x="3048" y="325097"/>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2"/>
          <p:cNvSpPr txBox="1">
            <a:spLocks noGrp="1"/>
          </p:cNvSpPr>
          <p:nvPr>
            <p:ph type="title"/>
          </p:nvPr>
        </p:nvSpPr>
        <p:spPr>
          <a:xfrm>
            <a:off x="838200" y="365125"/>
            <a:ext cx="5558489"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ln w="0"/>
                <a:solidFill>
                  <a:schemeClr val="tx1"/>
                </a:solidFill>
                <a:effectLst>
                  <a:outerShdw blurRad="38100" dist="19050" dir="2700000" algn="tl" rotWithShape="0">
                    <a:schemeClr val="dk1">
                      <a:alpha val="40000"/>
                    </a:schemeClr>
                  </a:outerShdw>
                </a:effectLst>
              </a:rPr>
              <a:t>What do we mean by kinship tightness? </a:t>
            </a:r>
            <a:endParaRPr dirty="0">
              <a:ln w="0"/>
              <a:solidFill>
                <a:schemeClr val="tx1"/>
              </a:solidFill>
              <a:effectLst>
                <a:outerShdw blurRad="38100" dist="19050" dir="2700000" algn="tl" rotWithShape="0">
                  <a:schemeClr val="dk1">
                    <a:alpha val="40000"/>
                  </a:schemeClr>
                </a:outerShdw>
              </a:effectLst>
            </a:endParaRPr>
          </a:p>
        </p:txBody>
      </p:sp>
      <p:sp>
        <p:nvSpPr>
          <p:cNvPr id="95" name="Google Shape;95;p2"/>
          <p:cNvSpPr/>
          <p:nvPr/>
        </p:nvSpPr>
        <p:spPr>
          <a:xfrm>
            <a:off x="10208695" y="1"/>
            <a:ext cx="1135066" cy="47799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6" name="Google Shape;96;p2"/>
          <p:cNvSpPr txBox="1">
            <a:spLocks noGrp="1"/>
          </p:cNvSpPr>
          <p:nvPr>
            <p:ph type="body" idx="1"/>
          </p:nvPr>
        </p:nvSpPr>
        <p:spPr>
          <a:xfrm>
            <a:off x="838200" y="1825624"/>
            <a:ext cx="5558489" cy="4737313"/>
          </a:xfrm>
          <a:prstGeom prst="rect">
            <a:avLst/>
          </a:prstGeom>
          <a:noFill/>
          <a:ln>
            <a:noFill/>
          </a:ln>
        </p:spPr>
        <p:txBody>
          <a:bodyPr spcFirstLastPara="1" wrap="square" lIns="91425" tIns="45700" rIns="91425" bIns="45700" anchor="t" anchorCtr="0">
            <a:normAutofit fontScale="77500" lnSpcReduction="20000"/>
          </a:bodyPr>
          <a:lstStyle/>
          <a:p>
            <a:pPr indent="-457200">
              <a:spcBef>
                <a:spcPts val="0"/>
              </a:spcBef>
              <a:buSzPts val="2800"/>
            </a:pPr>
            <a:r>
              <a:rPr lang="en-US" sz="3200" dirty="0">
                <a:solidFill>
                  <a:srgbClr val="000000"/>
                </a:solidFill>
                <a:latin typeface="Calibri" panose="020F0502020204030204" pitchFamily="34" charset="0"/>
                <a:ea typeface="Times New Roman" panose="02020603050405020304" pitchFamily="18" charset="0"/>
              </a:rPr>
              <a:t>Refers to the degree to which people are embedded in large, interconnected extended family networks (</a:t>
            </a:r>
            <a:r>
              <a:rPr lang="en-US" sz="3200" dirty="0" err="1">
                <a:solidFill>
                  <a:srgbClr val="000000"/>
                </a:solidFill>
                <a:latin typeface="Calibri" panose="020F0502020204030204" pitchFamily="34" charset="0"/>
                <a:ea typeface="Times New Roman" panose="02020603050405020304" pitchFamily="18" charset="0"/>
              </a:rPr>
              <a:t>Enke</a:t>
            </a:r>
            <a:r>
              <a:rPr lang="en-US" sz="3200" dirty="0">
                <a:solidFill>
                  <a:srgbClr val="000000"/>
                </a:solidFill>
                <a:latin typeface="Calibri" panose="020F0502020204030204" pitchFamily="34" charset="0"/>
                <a:ea typeface="Times New Roman" panose="02020603050405020304" pitchFamily="18" charset="0"/>
              </a:rPr>
              <a:t> 2019).</a:t>
            </a:r>
          </a:p>
          <a:p>
            <a:pPr marL="0" indent="0">
              <a:spcBef>
                <a:spcPts val="0"/>
              </a:spcBef>
              <a:buSzPts val="2800"/>
              <a:buNone/>
            </a:pPr>
            <a:endParaRPr lang="en-US" sz="3200" dirty="0">
              <a:solidFill>
                <a:srgbClr val="000000"/>
              </a:solidFill>
              <a:latin typeface="Calibri" panose="020F0502020204030204" pitchFamily="34" charset="0"/>
              <a:ea typeface="Times New Roman" panose="02020603050405020304" pitchFamily="18" charset="0"/>
            </a:endParaRPr>
          </a:p>
          <a:p>
            <a:pPr indent="-457200">
              <a:spcBef>
                <a:spcPts val="0"/>
              </a:spcBef>
              <a:buSzPts val="2800"/>
            </a:pPr>
            <a:r>
              <a:rPr lang="en-US" sz="3200" dirty="0">
                <a:solidFill>
                  <a:srgbClr val="000000"/>
                </a:solidFill>
                <a:latin typeface="Calibri" panose="020F0502020204030204" pitchFamily="34" charset="0"/>
                <a:ea typeface="Times New Roman" panose="02020603050405020304" pitchFamily="18" charset="0"/>
              </a:rPr>
              <a:t>Tightness is expected to be greater when</a:t>
            </a:r>
          </a:p>
          <a:p>
            <a:pPr marL="0" indent="0">
              <a:spcBef>
                <a:spcPts val="0"/>
              </a:spcBef>
              <a:buSzPts val="2800"/>
              <a:buNone/>
            </a:pPr>
            <a:endParaRPr lang="en-US" sz="3200" dirty="0">
              <a:solidFill>
                <a:schemeClr val="accent2"/>
              </a:solidFill>
              <a:latin typeface="Calibri" panose="020F0502020204030204" pitchFamily="34" charset="0"/>
              <a:ea typeface="Times New Roman" panose="02020603050405020304" pitchFamily="18" charset="0"/>
            </a:endParaRPr>
          </a:p>
          <a:p>
            <a:pPr marL="742950" lvl="1" indent="-285750">
              <a:spcBef>
                <a:spcPts val="0"/>
              </a:spcBef>
              <a:buSzPts val="2800"/>
            </a:pPr>
            <a:r>
              <a:rPr lang="en-US" sz="2800" dirty="0">
                <a:solidFill>
                  <a:schemeClr val="accent2"/>
                </a:solidFill>
                <a:latin typeface="Calibri" panose="020F0502020204030204" pitchFamily="34" charset="0"/>
                <a:ea typeface="Times New Roman" panose="02020603050405020304" pitchFamily="18" charset="0"/>
              </a:rPr>
              <a:t>Core members live together in contiguous space; the larger the group, the more tight</a:t>
            </a:r>
          </a:p>
          <a:p>
            <a:pPr marL="457200" lvl="1" indent="0">
              <a:spcBef>
                <a:spcPts val="0"/>
              </a:spcBef>
              <a:buSzPts val="2800"/>
              <a:buNone/>
            </a:pPr>
            <a:endParaRPr lang="en-US" sz="2800" dirty="0">
              <a:solidFill>
                <a:schemeClr val="accent2"/>
              </a:solidFill>
              <a:latin typeface="Calibri" panose="020F0502020204030204" pitchFamily="34" charset="0"/>
              <a:ea typeface="Times New Roman" panose="02020603050405020304" pitchFamily="18" charset="0"/>
            </a:endParaRPr>
          </a:p>
          <a:p>
            <a:pPr marL="742950" lvl="1" indent="-285750">
              <a:spcBef>
                <a:spcPts val="0"/>
              </a:spcBef>
              <a:buSzPts val="2800"/>
            </a:pPr>
            <a:r>
              <a:rPr lang="en-US" sz="2800" dirty="0">
                <a:solidFill>
                  <a:schemeClr val="accent2"/>
                </a:solidFill>
                <a:latin typeface="Calibri" panose="020F0502020204030204" pitchFamily="34" charset="0"/>
                <a:ea typeface="Times New Roman" panose="02020603050405020304" pitchFamily="18" charset="0"/>
              </a:rPr>
              <a:t>Relationships are clearly specified and tracked</a:t>
            </a:r>
          </a:p>
          <a:p>
            <a:pPr marL="457200" lvl="1" indent="0">
              <a:spcBef>
                <a:spcPts val="0"/>
              </a:spcBef>
              <a:buSzPts val="2800"/>
              <a:buNone/>
            </a:pPr>
            <a:endParaRPr lang="en-US" sz="2800" dirty="0">
              <a:solidFill>
                <a:schemeClr val="accent2"/>
              </a:solidFill>
              <a:latin typeface="Calibri" panose="020F0502020204030204" pitchFamily="34" charset="0"/>
              <a:ea typeface="Times New Roman" panose="02020603050405020304" pitchFamily="18" charset="0"/>
            </a:endParaRPr>
          </a:p>
          <a:p>
            <a:pPr marL="742950" lvl="1" indent="-285750">
              <a:spcBef>
                <a:spcPts val="0"/>
              </a:spcBef>
              <a:buSzPts val="2800"/>
            </a:pPr>
            <a:r>
              <a:rPr lang="en-US" sz="2800" dirty="0">
                <a:solidFill>
                  <a:schemeClr val="accent2"/>
                </a:solidFill>
                <a:latin typeface="Calibri" panose="020F0502020204030204" pitchFamily="34" charset="0"/>
                <a:ea typeface="Times New Roman" panose="02020603050405020304" pitchFamily="18" charset="0"/>
              </a:rPr>
              <a:t>Kin groups have more functions and kin group members occupy important societal roles</a:t>
            </a:r>
            <a:endParaRPr sz="2800" dirty="0">
              <a:solidFill>
                <a:schemeClr val="accent2"/>
              </a:solidFill>
            </a:endParaRPr>
          </a:p>
        </p:txBody>
      </p:sp>
      <p:sp>
        <p:nvSpPr>
          <p:cNvPr id="97" name="Google Shape;97;p2"/>
          <p:cNvSpPr/>
          <p:nvPr/>
        </p:nvSpPr>
        <p:spPr>
          <a:xfrm>
            <a:off x="6821310" y="2624479"/>
            <a:ext cx="812427" cy="812427"/>
          </a:xfrm>
          <a:prstGeom prst="ellipse">
            <a:avLst/>
          </a:prstGeom>
          <a:noFill/>
          <a:ln w="1270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8" name="Google Shape;98;p2"/>
          <p:cNvSpPr/>
          <p:nvPr/>
        </p:nvSpPr>
        <p:spPr>
          <a:xfrm rot="-5400000">
            <a:off x="8912417" y="1218531"/>
            <a:ext cx="2387600" cy="2387600"/>
          </a:xfrm>
          <a:prstGeom prst="blockArc">
            <a:avLst>
              <a:gd name="adj1" fmla="val 10800000"/>
              <a:gd name="adj2" fmla="val 0"/>
              <a:gd name="adj3" fmla="val 25000"/>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99" name="Google Shape;99;p2"/>
          <p:cNvSpPr/>
          <p:nvPr/>
        </p:nvSpPr>
        <p:spPr>
          <a:xfrm>
            <a:off x="6821310" y="0"/>
            <a:ext cx="2315251" cy="1550992"/>
          </a:xfrm>
          <a:custGeom>
            <a:avLst/>
            <a:gdLst/>
            <a:ahLst/>
            <a:cxnLst/>
            <a:rect l="l" t="t" r="r" b="b"/>
            <a:pathLst>
              <a:path w="2315251" h="1550992" extrusionOk="0">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100" name="Google Shape;100;p2"/>
          <p:cNvCxnSpPr/>
          <p:nvPr/>
        </p:nvCxnSpPr>
        <p:spPr>
          <a:xfrm>
            <a:off x="11724638" y="1331572"/>
            <a:ext cx="0" cy="1597708"/>
          </a:xfrm>
          <a:prstGeom prst="straightConnector1">
            <a:avLst/>
          </a:prstGeom>
          <a:noFill/>
          <a:ln w="127000" cap="rnd" cmpd="sng">
            <a:solidFill>
              <a:schemeClr val="accent4"/>
            </a:solidFill>
            <a:prstDash val="dash"/>
            <a:miter lim="800000"/>
            <a:headEnd type="none" w="sm" len="sm"/>
            <a:tailEnd type="none" w="sm" len="sm"/>
          </a:ln>
        </p:spPr>
      </p:cxnSp>
      <p:sp>
        <p:nvSpPr>
          <p:cNvPr id="101" name="Google Shape;101;p2"/>
          <p:cNvSpPr/>
          <p:nvPr/>
        </p:nvSpPr>
        <p:spPr>
          <a:xfrm>
            <a:off x="11005550" y="4112081"/>
            <a:ext cx="1186451" cy="1771650"/>
          </a:xfrm>
          <a:custGeom>
            <a:avLst/>
            <a:gdLst/>
            <a:ahLst/>
            <a:cxnLst/>
            <a:rect l="l" t="t" r="r" b="b"/>
            <a:pathLst>
              <a:path w="1186451" h="1771650" extrusionOk="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02" name="Google Shape;102;p2"/>
          <p:cNvSpPr/>
          <p:nvPr/>
        </p:nvSpPr>
        <p:spPr>
          <a:xfrm rot="-607105">
            <a:off x="6086940" y="4145122"/>
            <a:ext cx="4083433" cy="4083433"/>
          </a:xfrm>
          <a:prstGeom prst="arc">
            <a:avLst>
              <a:gd name="adj1" fmla="val 16200000"/>
              <a:gd name="adj2" fmla="val 0"/>
            </a:avLst>
          </a:prstGeom>
          <a:noFill/>
          <a:ln w="127000" cap="rnd"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03" name="Google Shape;103;p2"/>
          <p:cNvSpPr/>
          <p:nvPr/>
        </p:nvSpPr>
        <p:spPr>
          <a:xfrm>
            <a:off x="6821310" y="4962670"/>
            <a:ext cx="2643352" cy="1895331"/>
          </a:xfrm>
          <a:custGeom>
            <a:avLst/>
            <a:gdLst/>
            <a:ahLst/>
            <a:cxnLst/>
            <a:rect l="l" t="t" r="r" b="b"/>
            <a:pathLst>
              <a:path w="2643352" h="1895331" extrusionOk="0">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9.png" descr="The worldwide map shows the locations of the 61 rated societies coded for this project. The bilateral societies are in red and the unilinear in blue.">
            <a:extLst>
              <a:ext uri="{FF2B5EF4-FFF2-40B4-BE49-F238E27FC236}">
                <a16:creationId xmlns:a16="http://schemas.microsoft.com/office/drawing/2014/main" id="{FC766FE5-1440-9101-784D-DD8761C6035D}"/>
              </a:ext>
            </a:extLst>
          </p:cNvPr>
          <p:cNvPicPr/>
          <p:nvPr/>
        </p:nvPicPr>
        <p:blipFill>
          <a:blip r:embed="rId3"/>
          <a:srcRect/>
          <a:stretch>
            <a:fillRect/>
          </a:stretch>
        </p:blipFill>
        <p:spPr>
          <a:xfrm>
            <a:off x="696686" y="271083"/>
            <a:ext cx="9881976" cy="5817476"/>
          </a:xfrm>
          <a:prstGeom prst="rect">
            <a:avLst/>
          </a:prstGeom>
          <a:ln/>
        </p:spPr>
      </p:pic>
      <p:sp>
        <p:nvSpPr>
          <p:cNvPr id="3" name="TextBox 2">
            <a:extLst>
              <a:ext uri="{FF2B5EF4-FFF2-40B4-BE49-F238E27FC236}">
                <a16:creationId xmlns:a16="http://schemas.microsoft.com/office/drawing/2014/main" id="{45A22D05-E4D4-461E-FFB2-F5976992D6BF}"/>
              </a:ext>
            </a:extLst>
          </p:cNvPr>
          <p:cNvSpPr txBox="1"/>
          <p:nvPr/>
        </p:nvSpPr>
        <p:spPr>
          <a:xfrm>
            <a:off x="3247696" y="5817476"/>
            <a:ext cx="7772400" cy="769441"/>
          </a:xfrm>
          <a:prstGeom prst="rect">
            <a:avLst/>
          </a:prstGeom>
          <a:noFill/>
        </p:spPr>
        <p:txBody>
          <a:bodyPr wrap="square" rtlCol="0">
            <a:spAutoFit/>
          </a:bodyPr>
          <a:lstStyle/>
          <a:p>
            <a:r>
              <a:rPr lang="en-US" sz="4400" b="1" dirty="0">
                <a:solidFill>
                  <a:schemeClr val="accent2"/>
                </a:solidFill>
              </a:rPr>
              <a:t>OUR SAMPLE</a:t>
            </a:r>
          </a:p>
        </p:txBody>
      </p:sp>
    </p:spTree>
    <p:extLst>
      <p:ext uri="{BB962C8B-B14F-4D97-AF65-F5344CB8AC3E}">
        <p14:creationId xmlns:p14="http://schemas.microsoft.com/office/powerpoint/2010/main" val="13518246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3"/>
          <p:cNvSpPr/>
          <p:nvPr/>
        </p:nvSpPr>
        <p:spPr>
          <a:xfrm>
            <a:off x="3048"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09" name="Google Shape;109;p3"/>
          <p:cNvSpPr txBox="1">
            <a:spLocks noGrp="1"/>
          </p:cNvSpPr>
          <p:nvPr>
            <p:ph type="title"/>
          </p:nvPr>
        </p:nvSpPr>
        <p:spPr>
          <a:xfrm>
            <a:off x="838200" y="365125"/>
            <a:ext cx="5558489" cy="1325563"/>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4400"/>
              <a:buFont typeface="Calibri"/>
              <a:buNone/>
            </a:pPr>
            <a:r>
              <a:rPr lang="en-US" dirty="0"/>
              <a:t>Constructing a measure of kinship tightness</a:t>
            </a:r>
            <a:endParaRPr dirty="0"/>
          </a:p>
        </p:txBody>
      </p:sp>
      <p:sp>
        <p:nvSpPr>
          <p:cNvPr id="110" name="Google Shape;110;p3"/>
          <p:cNvSpPr/>
          <p:nvPr/>
        </p:nvSpPr>
        <p:spPr>
          <a:xfrm>
            <a:off x="10208695" y="1"/>
            <a:ext cx="1135066" cy="477997"/>
          </a:xfrm>
          <a:custGeom>
            <a:avLst/>
            <a:gdLst/>
            <a:ahLst/>
            <a:cxnLst/>
            <a:rect l="l" t="t" r="r" b="b"/>
            <a:pathLst>
              <a:path w="1135066" h="477997" extrusionOk="0">
                <a:moveTo>
                  <a:pt x="0" y="0"/>
                </a:moveTo>
                <a:lnTo>
                  <a:pt x="1135066" y="0"/>
                </a:lnTo>
                <a:lnTo>
                  <a:pt x="1133370" y="16827"/>
                </a:lnTo>
                <a:cubicBezTo>
                  <a:pt x="1079514" y="280016"/>
                  <a:pt x="846644" y="477997"/>
                  <a:pt x="567533" y="477997"/>
                </a:cubicBezTo>
                <a:cubicBezTo>
                  <a:pt x="288422" y="477997"/>
                  <a:pt x="55552" y="280016"/>
                  <a:pt x="1696" y="1682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1" name="Google Shape;111;p3"/>
          <p:cNvSpPr txBox="1">
            <a:spLocks noGrp="1"/>
          </p:cNvSpPr>
          <p:nvPr>
            <p:ph type="body" idx="1"/>
          </p:nvPr>
        </p:nvSpPr>
        <p:spPr>
          <a:xfrm>
            <a:off x="838200" y="1825625"/>
            <a:ext cx="5558489" cy="4351338"/>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90000"/>
              </a:lnSpc>
              <a:spcBef>
                <a:spcPts val="0"/>
              </a:spcBef>
              <a:spcAft>
                <a:spcPts val="0"/>
              </a:spcAft>
              <a:buClr>
                <a:schemeClr val="dk1"/>
              </a:buClr>
              <a:buSzPts val="2000"/>
              <a:buNone/>
            </a:pPr>
            <a:r>
              <a:rPr lang="en-US" sz="2200" dirty="0"/>
              <a:t>We made some fundamental assumptions:</a:t>
            </a:r>
          </a:p>
          <a:p>
            <a:pPr marL="0" lvl="0" indent="0" algn="l" rtl="0">
              <a:lnSpc>
                <a:spcPct val="90000"/>
              </a:lnSpc>
              <a:spcBef>
                <a:spcPts val="0"/>
              </a:spcBef>
              <a:spcAft>
                <a:spcPts val="0"/>
              </a:spcAft>
              <a:buClr>
                <a:schemeClr val="dk1"/>
              </a:buClr>
              <a:buSzPts val="2000"/>
              <a:buNone/>
            </a:pPr>
            <a:endParaRPr lang="en-US" sz="2200" dirty="0"/>
          </a:p>
          <a:p>
            <a:pPr marL="800100" lvl="1">
              <a:spcBef>
                <a:spcPts val="0"/>
              </a:spcBef>
              <a:buSzPts val="2000"/>
              <a:buAutoNum type="arabicPeriod"/>
            </a:pPr>
            <a:r>
              <a:rPr lang="en-US" sz="1800" dirty="0"/>
              <a:t>Living with or near kin is critical to kinship tightness; non-neolocal residence gives a minimal kinship structure</a:t>
            </a:r>
          </a:p>
          <a:p>
            <a:pPr marL="800100" lvl="1">
              <a:spcBef>
                <a:spcPts val="0"/>
              </a:spcBef>
              <a:buSzPts val="2000"/>
              <a:buAutoNum type="arabicPeriod"/>
            </a:pPr>
            <a:endParaRPr lang="en-US" sz="1800" dirty="0"/>
          </a:p>
          <a:p>
            <a:pPr marL="800100" lvl="1">
              <a:spcBef>
                <a:spcPts val="0"/>
              </a:spcBef>
              <a:buSzPts val="2000"/>
              <a:buAutoNum type="arabicPeriod"/>
            </a:pPr>
            <a:r>
              <a:rPr lang="en-US" sz="1800" dirty="0"/>
              <a:t>Since kin cannot operate as a corporate group in bilateral systems, we consider them less tight </a:t>
            </a:r>
            <a:r>
              <a:rPr lang="en-US" sz="1800" dirty="0" smtClean="0"/>
              <a:t>than  unilineal kinship </a:t>
            </a:r>
            <a:r>
              <a:rPr lang="en-US" sz="1800" dirty="0"/>
              <a:t>systems.</a:t>
            </a:r>
          </a:p>
          <a:p>
            <a:pPr marL="800100" lvl="1">
              <a:spcBef>
                <a:spcPts val="0"/>
              </a:spcBef>
              <a:buSzPts val="2000"/>
              <a:buAutoNum type="arabicPeriod"/>
            </a:pPr>
            <a:endParaRPr lang="en-US" sz="1800" dirty="0"/>
          </a:p>
          <a:p>
            <a:pPr marL="800100" lvl="1">
              <a:spcBef>
                <a:spcPts val="0"/>
              </a:spcBef>
              <a:buSzPts val="2000"/>
              <a:buAutoNum type="arabicPeriod"/>
            </a:pPr>
            <a:r>
              <a:rPr lang="en-US" sz="1800" dirty="0"/>
              <a:t>Unilineal kinship is most variable because kin groups can be very deep or shallow, trace precise ancestry or not, and live contiguously or not.</a:t>
            </a:r>
          </a:p>
          <a:p>
            <a:pPr marL="457200" lvl="1" indent="0">
              <a:spcBef>
                <a:spcPts val="0"/>
              </a:spcBef>
              <a:buSzPts val="2000"/>
              <a:buNone/>
            </a:pPr>
            <a:endParaRPr lang="en-US" sz="1800" dirty="0"/>
          </a:p>
          <a:p>
            <a:pPr marL="0" indent="0">
              <a:spcBef>
                <a:spcPts val="0"/>
              </a:spcBef>
              <a:buSzPts val="2000"/>
              <a:buNone/>
            </a:pPr>
            <a:r>
              <a:rPr lang="en-US" sz="2200" dirty="0"/>
              <a:t>For clarity, we have omitted societies with ambilineal kinship and double descent.</a:t>
            </a:r>
          </a:p>
        </p:txBody>
      </p:sp>
      <p:sp>
        <p:nvSpPr>
          <p:cNvPr id="112" name="Google Shape;112;p3"/>
          <p:cNvSpPr/>
          <p:nvPr/>
        </p:nvSpPr>
        <p:spPr>
          <a:xfrm>
            <a:off x="6821310" y="2624479"/>
            <a:ext cx="812427" cy="812427"/>
          </a:xfrm>
          <a:prstGeom prst="ellipse">
            <a:avLst/>
          </a:prstGeom>
          <a:noFill/>
          <a:ln w="127000" cap="flat" cmpd="sng">
            <a:solidFill>
              <a:schemeClr val="accent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13" name="Google Shape;113;p3"/>
          <p:cNvSpPr/>
          <p:nvPr/>
        </p:nvSpPr>
        <p:spPr>
          <a:xfrm rot="-5400000">
            <a:off x="8912417" y="1218531"/>
            <a:ext cx="2387600" cy="2387600"/>
          </a:xfrm>
          <a:prstGeom prst="blockArc">
            <a:avLst>
              <a:gd name="adj1" fmla="val 10800000"/>
              <a:gd name="adj2" fmla="val 0"/>
              <a:gd name="adj3" fmla="val 25000"/>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14" name="Google Shape;114;p3"/>
          <p:cNvSpPr/>
          <p:nvPr/>
        </p:nvSpPr>
        <p:spPr>
          <a:xfrm>
            <a:off x="6821310" y="0"/>
            <a:ext cx="2315251" cy="1550992"/>
          </a:xfrm>
          <a:custGeom>
            <a:avLst/>
            <a:gdLst/>
            <a:ahLst/>
            <a:cxnLst/>
            <a:rect l="l" t="t" r="r" b="b"/>
            <a:pathLst>
              <a:path w="2315251" h="1550992" extrusionOk="0">
                <a:moveTo>
                  <a:pt x="0" y="0"/>
                </a:moveTo>
                <a:lnTo>
                  <a:pt x="138700" y="0"/>
                </a:lnTo>
                <a:lnTo>
                  <a:pt x="138700" y="1361400"/>
                </a:lnTo>
                <a:lnTo>
                  <a:pt x="2107387" y="222673"/>
                </a:lnTo>
                <a:lnTo>
                  <a:pt x="1722420" y="0"/>
                </a:lnTo>
                <a:lnTo>
                  <a:pt x="1999436" y="0"/>
                </a:lnTo>
                <a:lnTo>
                  <a:pt x="2280549" y="162605"/>
                </a:lnTo>
                <a:cubicBezTo>
                  <a:pt x="2313720" y="181745"/>
                  <a:pt x="2325104" y="224155"/>
                  <a:pt x="2305953" y="257336"/>
                </a:cubicBezTo>
                <a:cubicBezTo>
                  <a:pt x="2299872" y="267889"/>
                  <a:pt x="2291101" y="276648"/>
                  <a:pt x="2280549" y="282740"/>
                </a:cubicBezTo>
                <a:lnTo>
                  <a:pt x="104026" y="1541710"/>
                </a:lnTo>
                <a:cubicBezTo>
                  <a:pt x="93484" y="1547802"/>
                  <a:pt x="81523" y="1551003"/>
                  <a:pt x="69351" y="1550992"/>
                </a:cubicBezTo>
                <a:cubicBezTo>
                  <a:pt x="31049" y="1550992"/>
                  <a:pt x="0" y="1519944"/>
                  <a:pt x="0" y="1481643"/>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cxnSp>
        <p:nvCxnSpPr>
          <p:cNvPr id="115" name="Google Shape;115;p3"/>
          <p:cNvCxnSpPr/>
          <p:nvPr/>
        </p:nvCxnSpPr>
        <p:spPr>
          <a:xfrm>
            <a:off x="11724638" y="1331572"/>
            <a:ext cx="0" cy="1597708"/>
          </a:xfrm>
          <a:prstGeom prst="straightConnector1">
            <a:avLst/>
          </a:prstGeom>
          <a:noFill/>
          <a:ln w="127000" cap="rnd" cmpd="sng">
            <a:solidFill>
              <a:schemeClr val="accent4"/>
            </a:solidFill>
            <a:prstDash val="dash"/>
            <a:miter lim="800000"/>
            <a:headEnd type="none" w="sm" len="sm"/>
            <a:tailEnd type="none" w="sm" len="sm"/>
          </a:ln>
        </p:spPr>
      </p:cxnSp>
      <p:sp>
        <p:nvSpPr>
          <p:cNvPr id="116" name="Google Shape;116;p3"/>
          <p:cNvSpPr/>
          <p:nvPr/>
        </p:nvSpPr>
        <p:spPr>
          <a:xfrm>
            <a:off x="11005550" y="4112081"/>
            <a:ext cx="1186451" cy="1771650"/>
          </a:xfrm>
          <a:custGeom>
            <a:avLst/>
            <a:gdLst/>
            <a:ahLst/>
            <a:cxnLst/>
            <a:rect l="l" t="t" r="r" b="b"/>
            <a:pathLst>
              <a:path w="1186451" h="1771650" extrusionOk="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117" name="Google Shape;117;p3"/>
          <p:cNvSpPr/>
          <p:nvPr/>
        </p:nvSpPr>
        <p:spPr>
          <a:xfrm rot="-607105">
            <a:off x="6086940" y="4145122"/>
            <a:ext cx="4083433" cy="4083433"/>
          </a:xfrm>
          <a:prstGeom prst="arc">
            <a:avLst>
              <a:gd name="adj1" fmla="val 16200000"/>
              <a:gd name="adj2" fmla="val 0"/>
            </a:avLst>
          </a:prstGeom>
          <a:noFill/>
          <a:ln w="127000" cap="rnd"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18" name="Google Shape;118;p3"/>
          <p:cNvSpPr/>
          <p:nvPr/>
        </p:nvSpPr>
        <p:spPr>
          <a:xfrm>
            <a:off x="6821310" y="4962670"/>
            <a:ext cx="2643352" cy="1895331"/>
          </a:xfrm>
          <a:custGeom>
            <a:avLst/>
            <a:gdLst/>
            <a:ahLst/>
            <a:cxnLst/>
            <a:rect l="l" t="t" r="r" b="b"/>
            <a:pathLst>
              <a:path w="2643352" h="1895331" extrusionOk="0">
                <a:moveTo>
                  <a:pt x="1321676" y="0"/>
                </a:moveTo>
                <a:cubicBezTo>
                  <a:pt x="2051617" y="0"/>
                  <a:pt x="2643352" y="591735"/>
                  <a:pt x="2643352" y="1321676"/>
                </a:cubicBezTo>
                <a:cubicBezTo>
                  <a:pt x="2643352" y="1504161"/>
                  <a:pt x="2606369" y="1678009"/>
                  <a:pt x="2539488" y="1836132"/>
                </a:cubicBezTo>
                <a:lnTo>
                  <a:pt x="2510970" y="1895331"/>
                </a:lnTo>
                <a:lnTo>
                  <a:pt x="132382" y="1895331"/>
                </a:lnTo>
                <a:lnTo>
                  <a:pt x="103864" y="1836132"/>
                </a:lnTo>
                <a:cubicBezTo>
                  <a:pt x="36984" y="1678009"/>
                  <a:pt x="0" y="1504161"/>
                  <a:pt x="0" y="1321676"/>
                </a:cubicBezTo>
                <a:cubicBezTo>
                  <a:pt x="0" y="591735"/>
                  <a:pt x="591735" y="0"/>
                  <a:pt x="1321676"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1434d4a01f7_0_0"/>
          <p:cNvSpPr/>
          <p:nvPr/>
        </p:nvSpPr>
        <p:spPr>
          <a:xfrm>
            <a:off x="3048" y="0"/>
            <a:ext cx="12189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5" name="Google Shape;135;g1434d4a01f7_0_0"/>
          <p:cNvSpPr/>
          <p:nvPr/>
        </p:nvSpPr>
        <p:spPr>
          <a:xfrm>
            <a:off x="1" y="0"/>
            <a:ext cx="4167271"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36" name="Google Shape;136;g1434d4a01f7_0_0"/>
          <p:cNvSpPr txBox="1">
            <a:spLocks noGrp="1"/>
          </p:cNvSpPr>
          <p:nvPr>
            <p:ph type="title"/>
          </p:nvPr>
        </p:nvSpPr>
        <p:spPr>
          <a:xfrm>
            <a:off x="686834" y="1153572"/>
            <a:ext cx="3200400" cy="4461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400"/>
              <a:buFont typeface="Calibri"/>
              <a:buNone/>
            </a:pPr>
            <a:r>
              <a:rPr lang="en-US" dirty="0">
                <a:solidFill>
                  <a:schemeClr val="lt1"/>
                </a:solidFill>
              </a:rPr>
              <a:t>New Variables Coded for Unilineal Descent</a:t>
            </a:r>
            <a:endParaRPr dirty="0">
              <a:solidFill>
                <a:schemeClr val="lt1"/>
              </a:solidFill>
            </a:endParaRPr>
          </a:p>
        </p:txBody>
      </p:sp>
      <p:sp>
        <p:nvSpPr>
          <p:cNvPr id="137" name="Google Shape;137;g1434d4a01f7_0_0"/>
          <p:cNvSpPr/>
          <p:nvPr/>
        </p:nvSpPr>
        <p:spPr>
          <a:xfrm rot="10800000" flipH="1">
            <a:off x="7550402" y="2455612"/>
            <a:ext cx="4083300" cy="4083300"/>
          </a:xfrm>
          <a:prstGeom prst="arc">
            <a:avLst>
              <a:gd name="adj1" fmla="val 16200000"/>
              <a:gd name="adj2" fmla="val 0"/>
            </a:avLst>
          </a:prstGeom>
          <a:noFill/>
          <a:ln w="127000" cap="rnd"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dk1"/>
              </a:solidFill>
              <a:latin typeface="Calibri"/>
              <a:ea typeface="Calibri"/>
              <a:cs typeface="Calibri"/>
              <a:sym typeface="Calibri"/>
            </a:endParaRPr>
          </a:p>
        </p:txBody>
      </p:sp>
      <p:sp>
        <p:nvSpPr>
          <p:cNvPr id="138" name="Google Shape;138;g1434d4a01f7_0_0"/>
          <p:cNvSpPr txBox="1">
            <a:spLocks noGrp="1"/>
          </p:cNvSpPr>
          <p:nvPr>
            <p:ph type="body" idx="1"/>
          </p:nvPr>
        </p:nvSpPr>
        <p:spPr>
          <a:xfrm>
            <a:off x="4447308" y="591344"/>
            <a:ext cx="6906600" cy="5585700"/>
          </a:xfrm>
          <a:prstGeom prst="rect">
            <a:avLst/>
          </a:prstGeom>
          <a:noFill/>
          <a:ln>
            <a:noFill/>
          </a:ln>
        </p:spPr>
        <p:txBody>
          <a:bodyPr spcFirstLastPara="1" wrap="square" lIns="91425" tIns="45700" rIns="91425" bIns="45700" anchor="ctr" anchorCtr="0">
            <a:normAutofit/>
          </a:bodyPr>
          <a:lstStyle/>
          <a:p>
            <a:r>
              <a:rPr lang="en-US" dirty="0"/>
              <a:t>Number of levels of kin group</a:t>
            </a:r>
          </a:p>
          <a:p>
            <a:r>
              <a:rPr lang="en-US" dirty="0"/>
              <a:t>For each level of kin group we rated</a:t>
            </a:r>
          </a:p>
          <a:p>
            <a:pPr lvl="1"/>
            <a:r>
              <a:rPr lang="en-US" dirty="0"/>
              <a:t>Whether ancestry is traced</a:t>
            </a:r>
          </a:p>
          <a:p>
            <a:pPr lvl="1"/>
            <a:r>
              <a:rPr lang="en-US" dirty="0"/>
              <a:t>Whether core members live contiguously</a:t>
            </a:r>
          </a:p>
          <a:p>
            <a:pPr lvl="1"/>
            <a:r>
              <a:rPr lang="en-US" dirty="0"/>
              <a:t>Functions held by each level of </a:t>
            </a:r>
            <a:r>
              <a:rPr lang="en-US" dirty="0" smtClean="0"/>
              <a:t>unilineal kin group which </a:t>
            </a:r>
            <a:r>
              <a:rPr lang="en-US" dirty="0"/>
              <a:t>included</a:t>
            </a:r>
          </a:p>
          <a:p>
            <a:pPr lvl="2"/>
            <a:r>
              <a:rPr lang="en-US" dirty="0"/>
              <a:t>Regulating marriage</a:t>
            </a:r>
          </a:p>
          <a:p>
            <a:pPr lvl="2"/>
            <a:r>
              <a:rPr lang="en-US" dirty="0"/>
              <a:t>Holding property, mutual aid or other economic functions</a:t>
            </a:r>
          </a:p>
          <a:p>
            <a:pPr lvl="2"/>
            <a:r>
              <a:rPr lang="en-US" dirty="0"/>
              <a:t>Having political functions (as leaders, kin-based council, conducting offense or defense).</a:t>
            </a:r>
          </a:p>
          <a:p>
            <a:pPr lvl="2"/>
            <a:r>
              <a:rPr lang="en-US" dirty="0"/>
              <a:t>Performing religious functions and roles</a:t>
            </a:r>
          </a:p>
          <a:p>
            <a:pPr lvl="2"/>
            <a:r>
              <a:rPr lang="en-US" dirty="0"/>
              <a:t>Non-religious ritual or ceremonial functions</a:t>
            </a:r>
          </a:p>
          <a:p>
            <a:pPr lvl="2"/>
            <a:r>
              <a:rPr lang="en-US" dirty="0"/>
              <a:t>Other functions</a:t>
            </a:r>
          </a:p>
        </p:txBody>
      </p:sp>
      <p:sp>
        <p:nvSpPr>
          <p:cNvPr id="139" name="Google Shape;139;g1434d4a01f7_0_0"/>
          <p:cNvSpPr/>
          <p:nvPr/>
        </p:nvSpPr>
        <p:spPr>
          <a:xfrm>
            <a:off x="11005600" y="154756"/>
            <a:ext cx="1186451" cy="1771650"/>
          </a:xfrm>
          <a:custGeom>
            <a:avLst/>
            <a:gdLst/>
            <a:ahLst/>
            <a:cxnLst/>
            <a:rect l="l" t="t" r="r" b="b"/>
            <a:pathLst>
              <a:path w="1186451" h="1771650" extrusionOk="0">
                <a:moveTo>
                  <a:pt x="61913" y="0"/>
                </a:moveTo>
                <a:lnTo>
                  <a:pt x="1186451" y="0"/>
                </a:lnTo>
                <a:lnTo>
                  <a:pt x="1186451" y="123825"/>
                </a:lnTo>
                <a:lnTo>
                  <a:pt x="123825" y="123825"/>
                </a:lnTo>
                <a:lnTo>
                  <a:pt x="123825" y="1647825"/>
                </a:lnTo>
                <a:lnTo>
                  <a:pt x="1186451" y="1647825"/>
                </a:lnTo>
                <a:lnTo>
                  <a:pt x="1186451" y="1771650"/>
                </a:lnTo>
                <a:lnTo>
                  <a:pt x="61913" y="1771650"/>
                </a:lnTo>
                <a:cubicBezTo>
                  <a:pt x="27719" y="1771650"/>
                  <a:pt x="0" y="1743932"/>
                  <a:pt x="0" y="1709738"/>
                </a:cubicBezTo>
                <a:lnTo>
                  <a:pt x="0" y="61913"/>
                </a:lnTo>
                <a:cubicBezTo>
                  <a:pt x="0" y="27719"/>
                  <a:pt x="27719" y="0"/>
                  <a:pt x="61913"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4"/>
          <p:cNvSpPr/>
          <p:nvPr/>
        </p:nvSpPr>
        <p:spPr>
          <a:xfrm>
            <a:off x="3048" y="0"/>
            <a:ext cx="12188952"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24" name="Google Shape;124;p4"/>
          <p:cNvSpPr/>
          <p:nvPr/>
        </p:nvSpPr>
        <p:spPr>
          <a:xfrm>
            <a:off x="0" y="0"/>
            <a:ext cx="12192000" cy="6858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sp>
        <p:nvSpPr>
          <p:cNvPr id="125" name="Google Shape;125;p4"/>
          <p:cNvSpPr/>
          <p:nvPr/>
        </p:nvSpPr>
        <p:spPr>
          <a:xfrm>
            <a:off x="2769476" y="220196"/>
            <a:ext cx="9422524" cy="6637806"/>
          </a:xfrm>
          <a:custGeom>
            <a:avLst/>
            <a:gdLst/>
            <a:ahLst/>
            <a:cxnLst/>
            <a:rect l="l" t="t" r="r" b="b"/>
            <a:pathLst>
              <a:path w="8191500" h="5770597" extrusionOk="0">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26" name="Google Shape;126;p4"/>
          <p:cNvSpPr/>
          <p:nvPr/>
        </p:nvSpPr>
        <p:spPr>
          <a:xfrm>
            <a:off x="2209800" y="2099696"/>
            <a:ext cx="1942241" cy="1889551"/>
          </a:xfrm>
          <a:prstGeom prst="ellipse">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27" name="Google Shape;127;p4"/>
          <p:cNvSpPr/>
          <p:nvPr/>
        </p:nvSpPr>
        <p:spPr>
          <a:xfrm rot="-3079828">
            <a:off x="1613162" y="1492572"/>
            <a:ext cx="2987899" cy="2987899"/>
          </a:xfrm>
          <a:prstGeom prst="arc">
            <a:avLst>
              <a:gd name="adj1" fmla="val 14455503"/>
              <a:gd name="adj2" fmla="val 227775"/>
            </a:avLst>
          </a:prstGeom>
          <a:noFill/>
          <a:ln w="127000" cap="rnd" cmpd="sng">
            <a:solidFill>
              <a:schemeClr val="accent4"/>
            </a:solidFill>
            <a:prstDash val="dash"/>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8" name="Google Shape;128;p4"/>
          <p:cNvSpPr txBox="1">
            <a:spLocks noGrp="1"/>
          </p:cNvSpPr>
          <p:nvPr>
            <p:ph type="title"/>
          </p:nvPr>
        </p:nvSpPr>
        <p:spPr>
          <a:xfrm>
            <a:off x="4038600" y="1939159"/>
            <a:ext cx="7644627" cy="2751086"/>
          </a:xfrm>
          <a:prstGeom prst="rect">
            <a:avLst/>
          </a:prstGeom>
          <a:noFill/>
          <a:ln>
            <a:noFill/>
          </a:ln>
        </p:spPr>
        <p:txBody>
          <a:bodyPr spcFirstLastPara="1" wrap="square" lIns="91425" tIns="45700" rIns="91425" bIns="45700" anchor="b" anchorCtr="0">
            <a:normAutofit/>
          </a:bodyPr>
          <a:lstStyle/>
          <a:p>
            <a:pPr marL="0" lvl="0" indent="0" algn="r" rtl="0">
              <a:lnSpc>
                <a:spcPct val="90000"/>
              </a:lnSpc>
              <a:spcBef>
                <a:spcPts val="0"/>
              </a:spcBef>
              <a:spcAft>
                <a:spcPts val="0"/>
              </a:spcAft>
              <a:buClr>
                <a:schemeClr val="dk1"/>
              </a:buClr>
              <a:buSzPts val="6000"/>
              <a:buFont typeface="Calibri"/>
              <a:buNone/>
            </a:pPr>
            <a:r>
              <a:rPr lang="en-US" dirty="0"/>
              <a:t>Are there any latent factors for unilineal kinship tightness?</a:t>
            </a:r>
            <a:endParaRPr dirty="0"/>
          </a:p>
        </p:txBody>
      </p:sp>
      <p:sp>
        <p:nvSpPr>
          <p:cNvPr id="129" name="Google Shape;129;p4"/>
          <p:cNvSpPr txBox="1">
            <a:spLocks noGrp="1"/>
          </p:cNvSpPr>
          <p:nvPr>
            <p:ph type="body" idx="1"/>
          </p:nvPr>
        </p:nvSpPr>
        <p:spPr>
          <a:xfrm>
            <a:off x="4038600" y="4782320"/>
            <a:ext cx="7644627" cy="1329443"/>
          </a:xfrm>
          <a:prstGeom prst="rect">
            <a:avLst/>
          </a:prstGeom>
          <a:noFill/>
          <a:ln>
            <a:noFill/>
          </a:ln>
        </p:spPr>
        <p:txBody>
          <a:bodyPr spcFirstLastPara="1" wrap="square" lIns="91425" tIns="45700" rIns="91425" bIns="45700" anchor="t" anchorCtr="0">
            <a:normAutofit/>
          </a:bodyPr>
          <a:lstStyle/>
          <a:p>
            <a:pPr marL="0" lvl="0" indent="0" algn="r" rtl="0">
              <a:lnSpc>
                <a:spcPct val="90000"/>
              </a:lnSpc>
              <a:spcBef>
                <a:spcPts val="0"/>
              </a:spcBef>
              <a:spcAft>
                <a:spcPts val="0"/>
              </a:spcAft>
              <a:buClr>
                <a:schemeClr val="dk1"/>
              </a:buClr>
              <a:buSzPts val="2400"/>
              <a:buNone/>
            </a:pPr>
            <a:endParaRP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14357680579_0_5"/>
          <p:cNvSpPr/>
          <p:nvPr/>
        </p:nvSpPr>
        <p:spPr>
          <a:xfrm>
            <a:off x="0" y="173420"/>
            <a:ext cx="12189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5" name="Google Shape;145;g14357680579_0_5"/>
          <p:cNvSpPr/>
          <p:nvPr/>
        </p:nvSpPr>
        <p:spPr>
          <a:xfrm>
            <a:off x="-1066799" y="0"/>
            <a:ext cx="4167271"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6" name="Google Shape;146;g14357680579_0_5"/>
          <p:cNvSpPr txBox="1">
            <a:spLocks noGrp="1"/>
          </p:cNvSpPr>
          <p:nvPr>
            <p:ph type="title"/>
          </p:nvPr>
        </p:nvSpPr>
        <p:spPr>
          <a:xfrm>
            <a:off x="135041" y="1040866"/>
            <a:ext cx="3200400" cy="4461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400"/>
              <a:buFont typeface="Calibri"/>
              <a:buNone/>
            </a:pPr>
            <a:r>
              <a:rPr lang="en-US" dirty="0">
                <a:solidFill>
                  <a:srgbClr val="FFFFFF"/>
                </a:solidFill>
              </a:rPr>
              <a:t>Latent </a:t>
            </a:r>
            <a:br>
              <a:rPr lang="en-US" dirty="0">
                <a:solidFill>
                  <a:srgbClr val="FFFFFF"/>
                </a:solidFill>
              </a:rPr>
            </a:br>
            <a:r>
              <a:rPr lang="en-US" dirty="0">
                <a:solidFill>
                  <a:srgbClr val="FFFFFF"/>
                </a:solidFill>
              </a:rPr>
              <a:t>Factor for unilineal kinship</a:t>
            </a:r>
            <a:endParaRPr dirty="0">
              <a:solidFill>
                <a:schemeClr val="lt1"/>
              </a:solidFill>
            </a:endParaRPr>
          </a:p>
        </p:txBody>
      </p:sp>
      <p:graphicFrame>
        <p:nvGraphicFramePr>
          <p:cNvPr id="6" name="Table 5" descr="Results of a principal components analysis showing that the PC1 explains about 75% of the variance in the latent factor. The main loadings are a higher score on reckoning precise ancestry, the kin group provides political leaders, and the core members of the unilineal kin group provide political leaders.">
            <a:extLst>
              <a:ext uri="{FF2B5EF4-FFF2-40B4-BE49-F238E27FC236}">
                <a16:creationId xmlns:a16="http://schemas.microsoft.com/office/drawing/2014/main" id="{6011475F-7D9E-5834-49A3-64681E0840F5}"/>
              </a:ext>
            </a:extLst>
          </p:cNvPr>
          <p:cNvGraphicFramePr>
            <a:graphicFrameLocks noGrp="1"/>
          </p:cNvGraphicFramePr>
          <p:nvPr>
            <p:extLst>
              <p:ext uri="{D42A27DB-BD31-4B8C-83A1-F6EECF244321}">
                <p14:modId xmlns:p14="http://schemas.microsoft.com/office/powerpoint/2010/main" val="2691186435"/>
              </p:ext>
            </p:extLst>
          </p:nvPr>
        </p:nvGraphicFramePr>
        <p:xfrm>
          <a:off x="4455886" y="1712686"/>
          <a:ext cx="5573486" cy="3299676"/>
        </p:xfrm>
        <a:graphic>
          <a:graphicData uri="http://schemas.openxmlformats.org/drawingml/2006/table">
            <a:tbl>
              <a:tblPr>
                <a:tableStyleId>{AF606853-7671-496A-8E4F-DF71F8EC918B}</a:tableStyleId>
              </a:tblPr>
              <a:tblGrid>
                <a:gridCol w="1410077">
                  <a:extLst>
                    <a:ext uri="{9D8B030D-6E8A-4147-A177-3AD203B41FA5}">
                      <a16:colId xmlns:a16="http://schemas.microsoft.com/office/drawing/2014/main" val="2963003647"/>
                    </a:ext>
                  </a:extLst>
                </a:gridCol>
                <a:gridCol w="1387803">
                  <a:extLst>
                    <a:ext uri="{9D8B030D-6E8A-4147-A177-3AD203B41FA5}">
                      <a16:colId xmlns:a16="http://schemas.microsoft.com/office/drawing/2014/main" val="2233883042"/>
                    </a:ext>
                  </a:extLst>
                </a:gridCol>
                <a:gridCol w="1387803">
                  <a:extLst>
                    <a:ext uri="{9D8B030D-6E8A-4147-A177-3AD203B41FA5}">
                      <a16:colId xmlns:a16="http://schemas.microsoft.com/office/drawing/2014/main" val="529788993"/>
                    </a:ext>
                  </a:extLst>
                </a:gridCol>
                <a:gridCol w="1387803">
                  <a:extLst>
                    <a:ext uri="{9D8B030D-6E8A-4147-A177-3AD203B41FA5}">
                      <a16:colId xmlns:a16="http://schemas.microsoft.com/office/drawing/2014/main" val="3687234343"/>
                    </a:ext>
                  </a:extLst>
                </a:gridCol>
              </a:tblGrid>
              <a:tr h="533759">
                <a:tc>
                  <a:txBody>
                    <a:bodyPr/>
                    <a:lstStyle/>
                    <a:p>
                      <a:pPr marL="0" marR="0">
                        <a:lnSpc>
                          <a:spcPct val="115000"/>
                        </a:lnSpc>
                        <a:spcBef>
                          <a:spcPts val="0"/>
                        </a:spcBef>
                        <a:spcAft>
                          <a:spcPts val="0"/>
                        </a:spcAft>
                      </a:pPr>
                      <a:r>
                        <a:rPr lang="en-US" sz="1100" dirty="0">
                          <a:effectLst/>
                        </a:rPr>
                        <a:t> </a:t>
                      </a:r>
                      <a:endParaRPr lang="en-US" sz="11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800" dirty="0">
                          <a:effectLst/>
                        </a:rPr>
                        <a:t>PC1</a:t>
                      </a:r>
                      <a:endParaRPr lang="en-US" sz="28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800" dirty="0">
                          <a:effectLst/>
                        </a:rPr>
                        <a:t>PC2</a:t>
                      </a:r>
                      <a:endParaRPr lang="en-US" sz="28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2800" dirty="0">
                          <a:effectLst/>
                        </a:rPr>
                        <a:t>PC3</a:t>
                      </a:r>
                      <a:endParaRPr lang="en-US" sz="2800" dirty="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1228544169"/>
                  </a:ext>
                </a:extLst>
              </a:tr>
              <a:tr h="834159">
                <a:tc>
                  <a:txBody>
                    <a:bodyPr/>
                    <a:lstStyle/>
                    <a:p>
                      <a:pPr marL="0" marR="0">
                        <a:lnSpc>
                          <a:spcPct val="115000"/>
                        </a:lnSpc>
                        <a:spcBef>
                          <a:spcPts val="0"/>
                        </a:spcBef>
                        <a:spcAft>
                          <a:spcPts val="0"/>
                        </a:spcAft>
                      </a:pPr>
                      <a:r>
                        <a:rPr lang="en-US" sz="1800" dirty="0">
                          <a:effectLst/>
                        </a:rPr>
                        <a:t>% variance explained</a:t>
                      </a:r>
                      <a:endParaRPr lang="en-US" sz="18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a:effectLst/>
                        </a:rPr>
                        <a:t>0.749</a:t>
                      </a:r>
                      <a:endParaRPr lang="en-US" sz="180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a:effectLst/>
                        </a:rPr>
                        <a:t>0.154</a:t>
                      </a:r>
                      <a:endParaRPr lang="en-US" sz="180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a:effectLst/>
                        </a:rPr>
                        <a:t>0.098</a:t>
                      </a:r>
                      <a:endParaRPr lang="en-US" sz="180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1577131950"/>
                  </a:ext>
                </a:extLst>
              </a:tr>
              <a:tr h="533759">
                <a:tc>
                  <a:txBody>
                    <a:bodyPr/>
                    <a:lstStyle/>
                    <a:p>
                      <a:pPr marL="0" marR="0">
                        <a:lnSpc>
                          <a:spcPct val="115000"/>
                        </a:lnSpc>
                        <a:spcBef>
                          <a:spcPts val="0"/>
                        </a:spcBef>
                        <a:spcAft>
                          <a:spcPts val="0"/>
                        </a:spcAft>
                      </a:pPr>
                      <a:r>
                        <a:rPr lang="en-US" sz="1800" dirty="0">
                          <a:effectLst/>
                        </a:rPr>
                        <a:t>Ancestry</a:t>
                      </a:r>
                      <a:endParaRPr lang="en-US" sz="18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a:effectLst/>
                        </a:rPr>
                        <a:t>0.591</a:t>
                      </a:r>
                      <a:endParaRPr lang="en-US" sz="180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a:effectLst/>
                        </a:rPr>
                        <a:t>-0.391</a:t>
                      </a:r>
                      <a:endParaRPr lang="en-US" sz="180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dirty="0">
                          <a:effectLst/>
                        </a:rPr>
                        <a:t>-0.706</a:t>
                      </a:r>
                      <a:endParaRPr lang="en-US" sz="1800" dirty="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4194524008"/>
                  </a:ext>
                </a:extLst>
              </a:tr>
              <a:tr h="533759">
                <a:tc>
                  <a:txBody>
                    <a:bodyPr/>
                    <a:lstStyle/>
                    <a:p>
                      <a:pPr marL="0" marR="0">
                        <a:lnSpc>
                          <a:spcPct val="115000"/>
                        </a:lnSpc>
                        <a:spcBef>
                          <a:spcPts val="0"/>
                        </a:spcBef>
                        <a:spcAft>
                          <a:spcPts val="0"/>
                        </a:spcAft>
                      </a:pPr>
                      <a:r>
                        <a:rPr lang="en-US" sz="1800" dirty="0">
                          <a:effectLst/>
                        </a:rPr>
                        <a:t>Contiguity</a:t>
                      </a:r>
                      <a:endParaRPr lang="en-US" sz="18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dirty="0">
                          <a:effectLst/>
                        </a:rPr>
                        <a:t>0.550</a:t>
                      </a:r>
                      <a:endParaRPr lang="en-US" sz="18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a:effectLst/>
                        </a:rPr>
                        <a:t>0.835</a:t>
                      </a:r>
                      <a:endParaRPr lang="en-US" sz="180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a:effectLst/>
                        </a:rPr>
                        <a:t>-0.003</a:t>
                      </a:r>
                      <a:endParaRPr lang="en-US" sz="180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4125482991"/>
                  </a:ext>
                </a:extLst>
              </a:tr>
              <a:tr h="821990">
                <a:tc>
                  <a:txBody>
                    <a:bodyPr/>
                    <a:lstStyle/>
                    <a:p>
                      <a:pPr marL="0" marR="0">
                        <a:lnSpc>
                          <a:spcPct val="115000"/>
                        </a:lnSpc>
                        <a:spcBef>
                          <a:spcPts val="0"/>
                        </a:spcBef>
                        <a:spcAft>
                          <a:spcPts val="0"/>
                        </a:spcAft>
                      </a:pPr>
                      <a:r>
                        <a:rPr lang="en-US" sz="1800" dirty="0">
                          <a:effectLst/>
                        </a:rPr>
                        <a:t>Political Leader</a:t>
                      </a:r>
                      <a:endParaRPr lang="en-US" sz="18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dirty="0">
                          <a:effectLst/>
                        </a:rPr>
                        <a:t>0.591</a:t>
                      </a:r>
                      <a:endParaRPr lang="en-US" sz="18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dirty="0">
                          <a:effectLst/>
                        </a:rPr>
                        <a:t>-0.386</a:t>
                      </a:r>
                      <a:endParaRPr lang="en-US" sz="1800" dirty="0">
                        <a:effectLst/>
                        <a:latin typeface="Arial" panose="020B0604020202020204" pitchFamily="34" charset="0"/>
                        <a:ea typeface="Arial" panose="020B0604020202020204" pitchFamily="34" charset="0"/>
                      </a:endParaRPr>
                    </a:p>
                  </a:txBody>
                  <a:tcPr marL="63500" marR="63500" marT="63500" marB="63500"/>
                </a:tc>
                <a:tc>
                  <a:txBody>
                    <a:bodyPr/>
                    <a:lstStyle/>
                    <a:p>
                      <a:pPr marL="0" marR="0">
                        <a:lnSpc>
                          <a:spcPct val="115000"/>
                        </a:lnSpc>
                        <a:spcBef>
                          <a:spcPts val="0"/>
                        </a:spcBef>
                        <a:spcAft>
                          <a:spcPts val="0"/>
                        </a:spcAft>
                      </a:pPr>
                      <a:r>
                        <a:rPr lang="en-US" sz="1800" dirty="0">
                          <a:effectLst/>
                        </a:rPr>
                        <a:t>0.708</a:t>
                      </a:r>
                      <a:endParaRPr lang="en-US" sz="1800" dirty="0">
                        <a:effectLst/>
                        <a:latin typeface="Arial" panose="020B0604020202020204" pitchFamily="34" charset="0"/>
                        <a:ea typeface="Arial" panose="020B0604020202020204" pitchFamily="34" charset="0"/>
                      </a:endParaRPr>
                    </a:p>
                  </a:txBody>
                  <a:tcPr marL="63500" marR="63500" marT="63500" marB="63500"/>
                </a:tc>
                <a:extLst>
                  <a:ext uri="{0D108BD9-81ED-4DB2-BD59-A6C34878D82A}">
                    <a16:rowId xmlns:a16="http://schemas.microsoft.com/office/drawing/2014/main" val="3854708955"/>
                  </a:ext>
                </a:extLst>
              </a:tr>
            </a:tbl>
          </a:graphicData>
        </a:graphic>
      </p:graphicFrame>
      <p:sp>
        <p:nvSpPr>
          <p:cNvPr id="2" name="TextBox 1">
            <a:extLst>
              <a:ext uri="{FF2B5EF4-FFF2-40B4-BE49-F238E27FC236}">
                <a16:creationId xmlns:a16="http://schemas.microsoft.com/office/drawing/2014/main" id="{5AD7FE4A-E5F1-FA8F-CA55-9458AF92A17B}"/>
              </a:ext>
            </a:extLst>
          </p:cNvPr>
          <p:cNvSpPr txBox="1"/>
          <p:nvPr/>
        </p:nvSpPr>
        <p:spPr>
          <a:xfrm>
            <a:off x="4571019" y="5502166"/>
            <a:ext cx="5708097" cy="523220"/>
          </a:xfrm>
          <a:prstGeom prst="rect">
            <a:avLst/>
          </a:prstGeom>
          <a:noFill/>
        </p:spPr>
        <p:txBody>
          <a:bodyPr wrap="square" rtlCol="0">
            <a:spAutoFit/>
          </a:bodyPr>
          <a:lstStyle/>
          <a:p>
            <a:r>
              <a:rPr lang="en-US" dirty="0"/>
              <a:t>Results of a principal components analysis; the PC1 scores were used as our main measure of </a:t>
            </a:r>
            <a:r>
              <a:rPr lang="en-US" dirty="0" smtClean="0"/>
              <a:t>unilineal </a:t>
            </a:r>
            <a:r>
              <a:rPr lang="en-US" dirty="0"/>
              <a:t>kinship tightness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14357680579_0_5"/>
          <p:cNvSpPr/>
          <p:nvPr/>
        </p:nvSpPr>
        <p:spPr>
          <a:xfrm>
            <a:off x="0" y="173420"/>
            <a:ext cx="1218900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5" name="Google Shape;145;g14357680579_0_5"/>
          <p:cNvSpPr/>
          <p:nvPr/>
        </p:nvSpPr>
        <p:spPr>
          <a:xfrm>
            <a:off x="-1066799" y="0"/>
            <a:ext cx="4167271" cy="6858000"/>
          </a:xfrm>
          <a:custGeom>
            <a:avLst/>
            <a:gdLst/>
            <a:ahLst/>
            <a:cxnLst/>
            <a:rect l="l" t="t" r="r" b="b"/>
            <a:pathLst>
              <a:path w="4167271" h="6858000" extrusionOk="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46" name="Google Shape;146;g14357680579_0_5"/>
          <p:cNvSpPr txBox="1">
            <a:spLocks noGrp="1"/>
          </p:cNvSpPr>
          <p:nvPr>
            <p:ph type="title"/>
          </p:nvPr>
        </p:nvSpPr>
        <p:spPr>
          <a:xfrm>
            <a:off x="135041" y="1040866"/>
            <a:ext cx="3200400" cy="44613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FFFFFF"/>
              </a:buClr>
              <a:buSzPts val="4400"/>
              <a:buFont typeface="Calibri"/>
              <a:buNone/>
            </a:pPr>
            <a:r>
              <a:rPr lang="en-US" dirty="0">
                <a:solidFill>
                  <a:srgbClr val="FFFFFF"/>
                </a:solidFill>
              </a:rPr>
              <a:t>Overall </a:t>
            </a:r>
            <a:br>
              <a:rPr lang="en-US" dirty="0">
                <a:solidFill>
                  <a:srgbClr val="FFFFFF"/>
                </a:solidFill>
              </a:rPr>
            </a:br>
            <a:r>
              <a:rPr lang="en-US" dirty="0">
                <a:solidFill>
                  <a:srgbClr val="FFFFFF"/>
                </a:solidFill>
              </a:rPr>
              <a:t>kinship tightness scale</a:t>
            </a:r>
            <a:endParaRPr dirty="0">
              <a:solidFill>
                <a:schemeClr val="lt1"/>
              </a:solidFill>
            </a:endParaRPr>
          </a:p>
        </p:txBody>
      </p:sp>
      <p:graphicFrame>
        <p:nvGraphicFramePr>
          <p:cNvPr id="4" name="Table 3">
            <a:extLst>
              <a:ext uri="{FF2B5EF4-FFF2-40B4-BE49-F238E27FC236}">
                <a16:creationId xmlns:a16="http://schemas.microsoft.com/office/drawing/2014/main" id="{444CF3A2-7CD7-DBF0-7CC5-36E3078CD2DD}"/>
              </a:ext>
            </a:extLst>
          </p:cNvPr>
          <p:cNvGraphicFramePr>
            <a:graphicFrameLocks noGrp="1"/>
          </p:cNvGraphicFramePr>
          <p:nvPr>
            <p:extLst>
              <p:ext uri="{D42A27DB-BD31-4B8C-83A1-F6EECF244321}">
                <p14:modId xmlns:p14="http://schemas.microsoft.com/office/powerpoint/2010/main" val="925343544"/>
              </p:ext>
            </p:extLst>
          </p:nvPr>
        </p:nvGraphicFramePr>
        <p:xfrm>
          <a:off x="3752194" y="457200"/>
          <a:ext cx="6936828" cy="4806718"/>
        </p:xfrm>
        <a:graphic>
          <a:graphicData uri="http://schemas.openxmlformats.org/drawingml/2006/table">
            <a:tbl>
              <a:tblPr>
                <a:tableStyleId>{5C22544A-7EE6-4342-B048-85BDC9FD1C3A}</a:tableStyleId>
              </a:tblPr>
              <a:tblGrid>
                <a:gridCol w="4379964">
                  <a:extLst>
                    <a:ext uri="{9D8B030D-6E8A-4147-A177-3AD203B41FA5}">
                      <a16:colId xmlns:a16="http://schemas.microsoft.com/office/drawing/2014/main" val="902671984"/>
                    </a:ext>
                  </a:extLst>
                </a:gridCol>
                <a:gridCol w="1278432">
                  <a:extLst>
                    <a:ext uri="{9D8B030D-6E8A-4147-A177-3AD203B41FA5}">
                      <a16:colId xmlns:a16="http://schemas.microsoft.com/office/drawing/2014/main" val="4104657842"/>
                    </a:ext>
                  </a:extLst>
                </a:gridCol>
                <a:gridCol w="1278432">
                  <a:extLst>
                    <a:ext uri="{9D8B030D-6E8A-4147-A177-3AD203B41FA5}">
                      <a16:colId xmlns:a16="http://schemas.microsoft.com/office/drawing/2014/main" val="4183123082"/>
                    </a:ext>
                  </a:extLst>
                </a:gridCol>
              </a:tblGrid>
              <a:tr h="678785">
                <a:tc>
                  <a:txBody>
                    <a:bodyPr/>
                    <a:lstStyle/>
                    <a:p>
                      <a:pPr marL="0" marR="0">
                        <a:lnSpc>
                          <a:spcPct val="115000"/>
                        </a:lnSpc>
                        <a:spcBef>
                          <a:spcPts val="0"/>
                        </a:spcBef>
                        <a:spcAft>
                          <a:spcPts val="0"/>
                        </a:spcAft>
                      </a:pPr>
                      <a:r>
                        <a:rPr lang="en-US" sz="1800" u="none" dirty="0">
                          <a:effectLst/>
                        </a:rPr>
                        <a:t>Kinship Tightness Coding Criteria</a:t>
                      </a:r>
                      <a:endParaRPr lang="en-US" sz="1800" u="none"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800" u="none">
                          <a:effectLst/>
                        </a:rPr>
                        <a:t>Code label</a:t>
                      </a:r>
                      <a:endParaRPr lang="en-US" sz="1800" u="none">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800" u="none" dirty="0">
                          <a:effectLst/>
                        </a:rPr>
                        <a:t>Cases</a:t>
                      </a:r>
                      <a:endParaRPr lang="en-US" sz="1800" u="none"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extLst>
                  <a:ext uri="{0D108BD9-81ED-4DB2-BD59-A6C34878D82A}">
                    <a16:rowId xmlns:a16="http://schemas.microsoft.com/office/drawing/2014/main" val="3878159648"/>
                  </a:ext>
                </a:extLst>
              </a:tr>
              <a:tr h="551437">
                <a:tc>
                  <a:txBody>
                    <a:bodyPr/>
                    <a:lstStyle/>
                    <a:p>
                      <a:pPr marL="0" marR="0">
                        <a:lnSpc>
                          <a:spcPct val="115000"/>
                        </a:lnSpc>
                        <a:spcBef>
                          <a:spcPts val="0"/>
                        </a:spcBef>
                        <a:spcAft>
                          <a:spcPts val="0"/>
                        </a:spcAft>
                      </a:pPr>
                      <a:r>
                        <a:rPr lang="en-US" sz="1400" u="none" dirty="0">
                          <a:effectLst/>
                        </a:rPr>
                        <a:t>Bilateral and neolocal or </a:t>
                      </a:r>
                      <a:r>
                        <a:rPr lang="en-US" sz="1400" u="none" dirty="0" err="1">
                          <a:effectLst/>
                        </a:rPr>
                        <a:t>bilocal</a:t>
                      </a:r>
                      <a:endParaRPr lang="en-US" sz="1400" u="none"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a:effectLst/>
                        </a:rPr>
                        <a:t>1</a:t>
                      </a:r>
                      <a:endParaRPr lang="en-US" sz="110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a:effectLst/>
                        </a:rPr>
                        <a:t>11</a:t>
                      </a:r>
                      <a:endParaRPr lang="en-US" sz="1100">
                        <a:effectLst/>
                        <a:latin typeface="Arial" panose="020B0604020202020204" pitchFamily="34" charset="0"/>
                        <a:ea typeface="Arial" panose="020B0604020202020204" pitchFamily="34" charset="0"/>
                      </a:endParaRPr>
                    </a:p>
                  </a:txBody>
                  <a:tcPr marL="63500" marR="63500" marT="63500" marB="63500">
                    <a:solidFill>
                      <a:schemeClr val="accent4"/>
                    </a:solidFill>
                  </a:tcPr>
                </a:tc>
                <a:extLst>
                  <a:ext uri="{0D108BD9-81ED-4DB2-BD59-A6C34878D82A}">
                    <a16:rowId xmlns:a16="http://schemas.microsoft.com/office/drawing/2014/main" val="1728335557"/>
                  </a:ext>
                </a:extLst>
              </a:tr>
              <a:tr h="554147">
                <a:tc>
                  <a:txBody>
                    <a:bodyPr/>
                    <a:lstStyle/>
                    <a:p>
                      <a:pPr marL="0" marR="0">
                        <a:lnSpc>
                          <a:spcPct val="115000"/>
                        </a:lnSpc>
                        <a:spcBef>
                          <a:spcPts val="0"/>
                        </a:spcBef>
                        <a:spcAft>
                          <a:spcPts val="0"/>
                        </a:spcAft>
                      </a:pPr>
                      <a:r>
                        <a:rPr lang="en-US" sz="1400" u="none" dirty="0">
                          <a:effectLst/>
                        </a:rPr>
                        <a:t>Bilateral and non-neolocal (has alternative residence)</a:t>
                      </a:r>
                      <a:endParaRPr lang="en-US" sz="1400" u="none"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a:effectLst/>
                        </a:rPr>
                        <a:t>2</a:t>
                      </a:r>
                      <a:endParaRPr lang="en-US" sz="110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a:effectLst/>
                        </a:rPr>
                        <a:t>11</a:t>
                      </a:r>
                      <a:endParaRPr lang="en-US" sz="1100">
                        <a:effectLst/>
                        <a:latin typeface="Arial" panose="020B0604020202020204" pitchFamily="34" charset="0"/>
                        <a:ea typeface="Arial" panose="020B0604020202020204" pitchFamily="34" charset="0"/>
                      </a:endParaRPr>
                    </a:p>
                  </a:txBody>
                  <a:tcPr marL="63500" marR="63500" marT="63500" marB="63500">
                    <a:solidFill>
                      <a:schemeClr val="accent4"/>
                    </a:solidFill>
                  </a:tcPr>
                </a:tc>
                <a:extLst>
                  <a:ext uri="{0D108BD9-81ED-4DB2-BD59-A6C34878D82A}">
                    <a16:rowId xmlns:a16="http://schemas.microsoft.com/office/drawing/2014/main" val="2528269726"/>
                  </a:ext>
                </a:extLst>
              </a:tr>
              <a:tr h="551437">
                <a:tc>
                  <a:txBody>
                    <a:bodyPr/>
                    <a:lstStyle/>
                    <a:p>
                      <a:pPr marL="0" marR="0">
                        <a:lnSpc>
                          <a:spcPct val="115000"/>
                        </a:lnSpc>
                        <a:spcBef>
                          <a:spcPts val="0"/>
                        </a:spcBef>
                        <a:spcAft>
                          <a:spcPts val="0"/>
                        </a:spcAft>
                      </a:pPr>
                      <a:r>
                        <a:rPr lang="en-US" sz="1400" u="none" dirty="0">
                          <a:effectLst/>
                        </a:rPr>
                        <a:t>Bilateral and </a:t>
                      </a:r>
                      <a:r>
                        <a:rPr lang="en-US" sz="1400" u="none" dirty="0" err="1">
                          <a:effectLst/>
                        </a:rPr>
                        <a:t>unilocal</a:t>
                      </a:r>
                      <a:r>
                        <a:rPr lang="en-US" sz="1400" u="none" dirty="0">
                          <a:effectLst/>
                        </a:rPr>
                        <a:t> (no alternative residence)</a:t>
                      </a:r>
                      <a:endParaRPr lang="en-US" sz="1400" u="none"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a:effectLst/>
                        </a:rPr>
                        <a:t>3</a:t>
                      </a:r>
                      <a:endParaRPr lang="en-US" sz="110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a:effectLst/>
                        </a:rPr>
                        <a:t>6</a:t>
                      </a:r>
                      <a:endParaRPr lang="en-US" sz="1100">
                        <a:effectLst/>
                        <a:latin typeface="Arial" panose="020B0604020202020204" pitchFamily="34" charset="0"/>
                        <a:ea typeface="Arial" panose="020B0604020202020204" pitchFamily="34" charset="0"/>
                      </a:endParaRPr>
                    </a:p>
                  </a:txBody>
                  <a:tcPr marL="63500" marR="63500" marT="63500" marB="63500">
                    <a:solidFill>
                      <a:schemeClr val="accent4"/>
                    </a:solidFill>
                  </a:tcPr>
                </a:tc>
                <a:extLst>
                  <a:ext uri="{0D108BD9-81ED-4DB2-BD59-A6C34878D82A}">
                    <a16:rowId xmlns:a16="http://schemas.microsoft.com/office/drawing/2014/main" val="60947450"/>
                  </a:ext>
                </a:extLst>
              </a:tr>
              <a:tr h="598462">
                <a:tc>
                  <a:txBody>
                    <a:bodyPr/>
                    <a:lstStyle/>
                    <a:p>
                      <a:pPr marL="0" marR="0">
                        <a:lnSpc>
                          <a:spcPct val="115000"/>
                        </a:lnSpc>
                        <a:spcBef>
                          <a:spcPts val="0"/>
                        </a:spcBef>
                        <a:spcAft>
                          <a:spcPts val="0"/>
                        </a:spcAft>
                      </a:pPr>
                      <a:r>
                        <a:rPr lang="en-US" sz="1400" u="none" dirty="0">
                          <a:effectLst/>
                        </a:rPr>
                        <a:t>Unilineal PC1 scores in the first quartile (-1.96 to -1.13)</a:t>
                      </a:r>
                      <a:endParaRPr lang="en-US" sz="1400" u="none"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a:effectLst/>
                        </a:rPr>
                        <a:t>4</a:t>
                      </a:r>
                      <a:endParaRPr lang="en-US" sz="110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a:effectLst/>
                        </a:rPr>
                        <a:t>6</a:t>
                      </a:r>
                      <a:endParaRPr lang="en-US" sz="1100">
                        <a:effectLst/>
                        <a:latin typeface="Arial" panose="020B0604020202020204" pitchFamily="34" charset="0"/>
                        <a:ea typeface="Arial" panose="020B0604020202020204" pitchFamily="34" charset="0"/>
                      </a:endParaRPr>
                    </a:p>
                  </a:txBody>
                  <a:tcPr marL="63500" marR="63500" marT="63500" marB="63500">
                    <a:solidFill>
                      <a:schemeClr val="accent4"/>
                    </a:solidFill>
                  </a:tcPr>
                </a:tc>
                <a:extLst>
                  <a:ext uri="{0D108BD9-81ED-4DB2-BD59-A6C34878D82A}">
                    <a16:rowId xmlns:a16="http://schemas.microsoft.com/office/drawing/2014/main" val="1979343612"/>
                  </a:ext>
                </a:extLst>
              </a:tr>
              <a:tr h="598462">
                <a:tc>
                  <a:txBody>
                    <a:bodyPr/>
                    <a:lstStyle/>
                    <a:p>
                      <a:pPr marL="0" marR="0">
                        <a:lnSpc>
                          <a:spcPct val="115000"/>
                        </a:lnSpc>
                        <a:spcBef>
                          <a:spcPts val="0"/>
                        </a:spcBef>
                        <a:spcAft>
                          <a:spcPts val="0"/>
                        </a:spcAft>
                      </a:pPr>
                      <a:r>
                        <a:rPr lang="en-US" sz="1400" u="none" dirty="0" err="1">
                          <a:effectLst/>
                        </a:rPr>
                        <a:t>Unlineal</a:t>
                      </a:r>
                      <a:r>
                        <a:rPr lang="en-US" sz="1400" u="none" dirty="0">
                          <a:effectLst/>
                        </a:rPr>
                        <a:t> PC1 scores in the second quartile (-1.12 to -0.39)</a:t>
                      </a:r>
                      <a:endParaRPr lang="en-US" sz="1400" u="none"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dirty="0">
                          <a:effectLst/>
                        </a:rPr>
                        <a:t>5</a:t>
                      </a:r>
                      <a:endParaRPr lang="en-US" sz="1100"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dirty="0">
                          <a:effectLst/>
                        </a:rPr>
                        <a:t>9</a:t>
                      </a:r>
                      <a:endParaRPr lang="en-US" sz="1100"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extLst>
                  <a:ext uri="{0D108BD9-81ED-4DB2-BD59-A6C34878D82A}">
                    <a16:rowId xmlns:a16="http://schemas.microsoft.com/office/drawing/2014/main" val="2794235056"/>
                  </a:ext>
                </a:extLst>
              </a:tr>
              <a:tr h="598462">
                <a:tc>
                  <a:txBody>
                    <a:bodyPr/>
                    <a:lstStyle/>
                    <a:p>
                      <a:pPr marL="0" marR="0">
                        <a:lnSpc>
                          <a:spcPct val="115000"/>
                        </a:lnSpc>
                        <a:spcBef>
                          <a:spcPts val="0"/>
                        </a:spcBef>
                        <a:spcAft>
                          <a:spcPts val="0"/>
                        </a:spcAft>
                      </a:pPr>
                      <a:r>
                        <a:rPr lang="en-US" sz="1400" u="none" dirty="0">
                          <a:effectLst/>
                        </a:rPr>
                        <a:t>Unilineal PC1 scores in the third quartile (-0.38 to 1.18)</a:t>
                      </a:r>
                      <a:endParaRPr lang="en-US" sz="1400" u="none"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dirty="0">
                          <a:effectLst/>
                        </a:rPr>
                        <a:t>6</a:t>
                      </a:r>
                      <a:endParaRPr lang="en-US" sz="1100"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dirty="0">
                          <a:effectLst/>
                        </a:rPr>
                        <a:t>9</a:t>
                      </a:r>
                      <a:endParaRPr lang="en-US" sz="1100"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extLst>
                  <a:ext uri="{0D108BD9-81ED-4DB2-BD59-A6C34878D82A}">
                    <a16:rowId xmlns:a16="http://schemas.microsoft.com/office/drawing/2014/main" val="857174242"/>
                  </a:ext>
                </a:extLst>
              </a:tr>
              <a:tr h="598462">
                <a:tc>
                  <a:txBody>
                    <a:bodyPr/>
                    <a:lstStyle/>
                    <a:p>
                      <a:pPr marL="0" marR="0">
                        <a:lnSpc>
                          <a:spcPct val="115000"/>
                        </a:lnSpc>
                        <a:spcBef>
                          <a:spcPts val="0"/>
                        </a:spcBef>
                        <a:spcAft>
                          <a:spcPts val="0"/>
                        </a:spcAft>
                      </a:pPr>
                      <a:r>
                        <a:rPr lang="en-US" sz="1400" u="none" dirty="0">
                          <a:effectLst/>
                        </a:rPr>
                        <a:t>Unilineal PC1 scores in the fourth quartile (1.19 to 4.45)</a:t>
                      </a:r>
                      <a:endParaRPr lang="en-US" sz="1400" u="none"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a:effectLst/>
                        </a:rPr>
                        <a:t>7</a:t>
                      </a:r>
                      <a:endParaRPr lang="en-US" sz="1100">
                        <a:effectLst/>
                        <a:latin typeface="Arial" panose="020B0604020202020204" pitchFamily="34" charset="0"/>
                        <a:ea typeface="Arial" panose="020B0604020202020204" pitchFamily="34" charset="0"/>
                      </a:endParaRPr>
                    </a:p>
                  </a:txBody>
                  <a:tcPr marL="63500" marR="63500" marT="63500" marB="63500">
                    <a:solidFill>
                      <a:schemeClr val="accent4"/>
                    </a:solidFill>
                  </a:tcPr>
                </a:tc>
                <a:tc>
                  <a:txBody>
                    <a:bodyPr/>
                    <a:lstStyle/>
                    <a:p>
                      <a:pPr marL="0" marR="0">
                        <a:lnSpc>
                          <a:spcPct val="115000"/>
                        </a:lnSpc>
                        <a:spcBef>
                          <a:spcPts val="0"/>
                        </a:spcBef>
                        <a:spcAft>
                          <a:spcPts val="0"/>
                        </a:spcAft>
                      </a:pPr>
                      <a:r>
                        <a:rPr lang="en-US" sz="1100" u="sng" dirty="0">
                          <a:effectLst/>
                        </a:rPr>
                        <a:t>9</a:t>
                      </a:r>
                      <a:endParaRPr lang="en-US" sz="1100" dirty="0">
                        <a:effectLst/>
                        <a:latin typeface="Arial" panose="020B0604020202020204" pitchFamily="34" charset="0"/>
                        <a:ea typeface="Arial" panose="020B0604020202020204" pitchFamily="34" charset="0"/>
                      </a:endParaRPr>
                    </a:p>
                  </a:txBody>
                  <a:tcPr marL="63500" marR="63500" marT="63500" marB="63500">
                    <a:solidFill>
                      <a:schemeClr val="accent4"/>
                    </a:solidFill>
                  </a:tcPr>
                </a:tc>
                <a:extLst>
                  <a:ext uri="{0D108BD9-81ED-4DB2-BD59-A6C34878D82A}">
                    <a16:rowId xmlns:a16="http://schemas.microsoft.com/office/drawing/2014/main" val="3150099377"/>
                  </a:ext>
                </a:extLst>
              </a:tr>
            </a:tbl>
          </a:graphicData>
        </a:graphic>
      </p:graphicFrame>
      <p:sp>
        <p:nvSpPr>
          <p:cNvPr id="5" name="TextBox 4">
            <a:extLst>
              <a:ext uri="{FF2B5EF4-FFF2-40B4-BE49-F238E27FC236}">
                <a16:creationId xmlns:a16="http://schemas.microsoft.com/office/drawing/2014/main" id="{0885A611-7FA8-7EE3-4AA3-E6ECEF00BFDA}"/>
              </a:ext>
            </a:extLst>
          </p:cNvPr>
          <p:cNvSpPr txBox="1"/>
          <p:nvPr/>
        </p:nvSpPr>
        <p:spPr>
          <a:xfrm>
            <a:off x="3470482" y="5691352"/>
            <a:ext cx="7360428" cy="523220"/>
          </a:xfrm>
          <a:prstGeom prst="rect">
            <a:avLst/>
          </a:prstGeom>
          <a:noFill/>
        </p:spPr>
        <p:txBody>
          <a:bodyPr wrap="square" rtlCol="0">
            <a:spAutoFit/>
          </a:bodyPr>
          <a:lstStyle/>
          <a:p>
            <a:r>
              <a:rPr lang="en-US" dirty="0"/>
              <a:t>To produce an overall kinship tightness scale we divided the PC1 scores into quartiles (last four rows) and combined it with a bilateral scale of kinship tightness</a:t>
            </a:r>
          </a:p>
        </p:txBody>
      </p:sp>
    </p:spTree>
    <p:extLst>
      <p:ext uri="{BB962C8B-B14F-4D97-AF65-F5344CB8AC3E}">
        <p14:creationId xmlns:p14="http://schemas.microsoft.com/office/powerpoint/2010/main" val="345745320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9183</TotalTime>
  <Words>1602</Words>
  <Application>Microsoft Office PowerPoint</Application>
  <PresentationFormat>Widescreen</PresentationFormat>
  <Paragraphs>148</Paragraphs>
  <Slides>19</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Proxima Nova</vt:lpstr>
      <vt:lpstr>Roboto</vt:lpstr>
      <vt:lpstr>Times New Roman</vt:lpstr>
      <vt:lpstr>Wingdings</vt:lpstr>
      <vt:lpstr>Office Theme</vt:lpstr>
      <vt:lpstr>THE EVOLUTIONARY IMPLICATIONS OF KINSHIP TIGHTNESS</vt:lpstr>
      <vt:lpstr>PowerPoint Presentation</vt:lpstr>
      <vt:lpstr>What do we mean by kinship tightness? </vt:lpstr>
      <vt:lpstr>PowerPoint Presentation</vt:lpstr>
      <vt:lpstr>Constructing a measure of kinship tightness</vt:lpstr>
      <vt:lpstr>New Variables Coded for Unilineal Descent</vt:lpstr>
      <vt:lpstr>Are there any latent factors for unilineal kinship tightness?</vt:lpstr>
      <vt:lpstr>Latent  Factor for unilineal kinship</vt:lpstr>
      <vt:lpstr>Overall  kinship tightness scale</vt:lpstr>
      <vt:lpstr>Results </vt:lpstr>
      <vt:lpstr>PowerPoint Presentation</vt:lpstr>
      <vt:lpstr>PowerPoint Presentation</vt:lpstr>
      <vt:lpstr>Results </vt:lpstr>
      <vt:lpstr>PowerPoint Presentation</vt:lpstr>
      <vt:lpstr>PowerPoint Presentation</vt:lpstr>
      <vt:lpstr>Results </vt:lpstr>
      <vt:lpstr>Evolutionary implications</vt:lpstr>
      <vt:lpstr>Acknowledgements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EVOLUTIONARY IMPLICATIONS OF KINSHIP TIGHTNESS</dc:title>
  <dc:creator>Carol Ember</dc:creator>
  <cp:lastModifiedBy>Carol Ember</cp:lastModifiedBy>
  <cp:revision>34</cp:revision>
  <dcterms:created xsi:type="dcterms:W3CDTF">2022-08-04T14:32:51Z</dcterms:created>
  <dcterms:modified xsi:type="dcterms:W3CDTF">2022-11-07T21:39:40Z</dcterms:modified>
</cp:coreProperties>
</file>